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1"/>
  </p:notesMasterIdLst>
  <p:sldIdLst>
    <p:sldId id="256" r:id="rId2"/>
    <p:sldId id="272" r:id="rId3"/>
    <p:sldId id="280" r:id="rId4"/>
    <p:sldId id="269" r:id="rId5"/>
    <p:sldId id="264" r:id="rId6"/>
    <p:sldId id="263" r:id="rId7"/>
    <p:sldId id="290" r:id="rId8"/>
    <p:sldId id="291" r:id="rId9"/>
    <p:sldId id="258" r:id="rId10"/>
    <p:sldId id="292" r:id="rId11"/>
    <p:sldId id="293" r:id="rId12"/>
    <p:sldId id="294" r:id="rId13"/>
    <p:sldId id="295" r:id="rId14"/>
    <p:sldId id="296" r:id="rId15"/>
    <p:sldId id="298" r:id="rId16"/>
    <p:sldId id="297" r:id="rId17"/>
    <p:sldId id="299" r:id="rId18"/>
    <p:sldId id="319" r:id="rId19"/>
    <p:sldId id="320" r:id="rId20"/>
    <p:sldId id="321" r:id="rId21"/>
    <p:sldId id="322" r:id="rId22"/>
    <p:sldId id="300" r:id="rId23"/>
    <p:sldId id="301" r:id="rId24"/>
    <p:sldId id="302" r:id="rId25"/>
    <p:sldId id="303" r:id="rId26"/>
    <p:sldId id="304" r:id="rId27"/>
    <p:sldId id="305" r:id="rId28"/>
    <p:sldId id="306" r:id="rId29"/>
    <p:sldId id="307" r:id="rId30"/>
    <p:sldId id="309" r:id="rId31"/>
    <p:sldId id="310" r:id="rId32"/>
    <p:sldId id="311" r:id="rId33"/>
    <p:sldId id="312" r:id="rId34"/>
    <p:sldId id="313" r:id="rId35"/>
    <p:sldId id="314" r:id="rId36"/>
    <p:sldId id="315" r:id="rId37"/>
    <p:sldId id="316" r:id="rId38"/>
    <p:sldId id="317" r:id="rId39"/>
    <p:sldId id="318" r:id="rId40"/>
  </p:sldIdLst>
  <p:sldSz cx="9144000" cy="5143500" type="screen16x9"/>
  <p:notesSz cx="6858000" cy="9144000"/>
  <p:embeddedFontLst>
    <p:embeddedFont>
      <p:font typeface="Bodoni MT" panose="02070603080606020203" pitchFamily="18"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Fira Sans Extra Condensed" panose="020B0503050000020004" pitchFamily="34" charset="0"/>
      <p:regular r:id="rId52"/>
      <p:bold r:id="rId53"/>
      <p:italic r:id="rId54"/>
      <p:boldItalic r:id="rId55"/>
    </p:embeddedFont>
    <p:embeddedFont>
      <p:font typeface="Fira Sans Extra Condensed SemiBold" panose="020B0604020202020204" charset="0"/>
      <p:regular r:id="rId56"/>
      <p:bold r:id="rId57"/>
      <p:italic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FE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4660"/>
  </p:normalViewPr>
  <p:slideViewPr>
    <p:cSldViewPr snapToGrid="0">
      <p:cViewPr varScale="1">
        <p:scale>
          <a:sx n="107" d="100"/>
          <a:sy n="107" d="100"/>
        </p:scale>
        <p:origin x="6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928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8063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1635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4090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0778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4683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9c73459845_0_1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9c73459845_0_1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c73459845_0_3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c73459845_0_3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9c73459845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9c73459845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7d3ea6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917d3ea68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917d3ea68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2934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227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88516" y="1944600"/>
            <a:ext cx="5193166" cy="15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Post Weaning    Diarrhea</a:t>
            </a:r>
            <a:endParaRPr sz="4800" dirty="0"/>
          </a:p>
        </p:txBody>
      </p:sp>
      <p:sp>
        <p:nvSpPr>
          <p:cNvPr id="59" name="Google Shape;59;p15"/>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6373463" y="1220354"/>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3" name="Google Shape;73;p15"/>
          <p:cNvCxnSpPr>
            <a:stCxn id="63" idx="3"/>
            <a:endCxn id="62"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4" name="Google Shape;74;p15"/>
          <p:cNvCxnSpPr>
            <a:stCxn id="63" idx="3"/>
            <a:endCxn id="61"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6" name="Google Shape;76;p15"/>
          <p:cNvCxnSpPr>
            <a:stCxn id="63" idx="3"/>
            <a:endCxn id="59"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77" name="Google Shape;77;p15"/>
          <p:cNvGrpSpPr/>
          <p:nvPr/>
        </p:nvGrpSpPr>
        <p:grpSpPr>
          <a:xfrm>
            <a:off x="5142093" y="3632583"/>
            <a:ext cx="351136" cy="365769"/>
            <a:chOff x="-65129950" y="2646800"/>
            <a:chExt cx="311125" cy="317425"/>
          </a:xfrm>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5965703" y="3632603"/>
            <a:ext cx="365756" cy="365747"/>
            <a:chOff x="1412450" y="1954475"/>
            <a:chExt cx="297750" cy="296175"/>
          </a:xfrm>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6782916" y="3632592"/>
            <a:ext cx="393186" cy="365766"/>
            <a:chOff x="-62890750" y="2296300"/>
            <a:chExt cx="330825" cy="317450"/>
          </a:xfrm>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7627546" y="3632577"/>
            <a:ext cx="365770" cy="365770"/>
            <a:chOff x="-3137650" y="2408950"/>
            <a:chExt cx="291450" cy="292125"/>
          </a:xfrm>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9252-3B4F-B41F-BE7A-40B7F2786EF6}"/>
              </a:ext>
            </a:extLst>
          </p:cNvPr>
          <p:cNvSpPr>
            <a:spLocks noGrp="1"/>
          </p:cNvSpPr>
          <p:nvPr>
            <p:ph type="title"/>
          </p:nvPr>
        </p:nvSpPr>
        <p:spPr>
          <a:xfrm>
            <a:off x="457200" y="159917"/>
            <a:ext cx="8229600" cy="481500"/>
          </a:xfrm>
        </p:spPr>
        <p:txBody>
          <a:bodyPr/>
          <a:lstStyle/>
          <a:p>
            <a:r>
              <a:rPr lang="en" dirty="0">
                <a:solidFill>
                  <a:schemeClr val="dk1"/>
                </a:solidFill>
              </a:rPr>
              <a:t>2.Graphics</a:t>
            </a:r>
            <a:endParaRPr lang="en-US" dirty="0"/>
          </a:p>
        </p:txBody>
      </p:sp>
      <p:sp>
        <p:nvSpPr>
          <p:cNvPr id="4" name="TextBox 3">
            <a:extLst>
              <a:ext uri="{FF2B5EF4-FFF2-40B4-BE49-F238E27FC236}">
                <a16:creationId xmlns:a16="http://schemas.microsoft.com/office/drawing/2014/main" id="{AA824092-F728-41FA-BFE5-EE1B6FECEF33}"/>
              </a:ext>
            </a:extLst>
          </p:cNvPr>
          <p:cNvSpPr txBox="1"/>
          <p:nvPr/>
        </p:nvSpPr>
        <p:spPr>
          <a:xfrm>
            <a:off x="2959100" y="783824"/>
            <a:ext cx="3854450" cy="338554"/>
          </a:xfrm>
          <a:prstGeom prst="rect">
            <a:avLst/>
          </a:prstGeom>
          <a:noFill/>
          <a:ln>
            <a:solidFill>
              <a:schemeClr val="tx1"/>
            </a:solidFill>
          </a:ln>
        </p:spPr>
        <p:txBody>
          <a:bodyPr wrap="square" rtlCol="0">
            <a:spAutoFit/>
          </a:bodyPr>
          <a:lstStyle/>
          <a:p>
            <a:r>
              <a:rPr lang="en-US" sz="1600" dirty="0">
                <a:solidFill>
                  <a:srgbClr val="050E17"/>
                </a:solidFill>
                <a:latin typeface="-apple-system"/>
              </a:rPr>
              <a:t>3.1)Frequency table for males and females. </a:t>
            </a:r>
          </a:p>
        </p:txBody>
      </p:sp>
      <p:pic>
        <p:nvPicPr>
          <p:cNvPr id="5" name="Picture 4" descr="A screenshot of a computer&#10;&#10;Description automatically generated">
            <a:extLst>
              <a:ext uri="{FF2B5EF4-FFF2-40B4-BE49-F238E27FC236}">
                <a16:creationId xmlns:a16="http://schemas.microsoft.com/office/drawing/2014/main" id="{CD0D17AD-25AE-275F-FF03-0A0AF61AB0F7}"/>
              </a:ext>
            </a:extLst>
          </p:cNvPr>
          <p:cNvPicPr>
            <a:picLocks noChangeAspect="1"/>
          </p:cNvPicPr>
          <p:nvPr/>
        </p:nvPicPr>
        <p:blipFill rotWithShape="1">
          <a:blip r:embed="rId2">
            <a:extLst>
              <a:ext uri="{28A0092B-C50C-407E-A947-70E740481C1C}">
                <a14:useLocalDpi xmlns:a14="http://schemas.microsoft.com/office/drawing/2010/main" val="0"/>
              </a:ext>
            </a:extLst>
          </a:blip>
          <a:srcRect l="3992" t="40665" r="56294" b="52325"/>
          <a:stretch/>
        </p:blipFill>
        <p:spPr bwMode="auto">
          <a:xfrm>
            <a:off x="2290762" y="1413101"/>
            <a:ext cx="5191125" cy="554990"/>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0E213A0-2B4F-35DD-012F-83EBC70E4F4D}"/>
              </a:ext>
            </a:extLst>
          </p:cNvPr>
          <p:cNvSpPr txBox="1"/>
          <p:nvPr/>
        </p:nvSpPr>
        <p:spPr>
          <a:xfrm>
            <a:off x="660400" y="1498434"/>
            <a:ext cx="2584450" cy="307777"/>
          </a:xfrm>
          <a:prstGeom prst="rect">
            <a:avLst/>
          </a:prstGeom>
          <a:noFill/>
        </p:spPr>
        <p:txBody>
          <a:bodyPr wrap="square" rtlCol="0">
            <a:spAutoFit/>
          </a:bodyPr>
          <a:lstStyle/>
          <a:p>
            <a:r>
              <a:rPr lang="en-US" dirty="0"/>
              <a:t>The code</a:t>
            </a:r>
          </a:p>
        </p:txBody>
      </p:sp>
      <p:pic>
        <p:nvPicPr>
          <p:cNvPr id="7" name="Picture 6" descr="A picture containing text, screenshot, diagram&#10;&#10;Description automatically generated">
            <a:extLst>
              <a:ext uri="{FF2B5EF4-FFF2-40B4-BE49-F238E27FC236}">
                <a16:creationId xmlns:a16="http://schemas.microsoft.com/office/drawing/2014/main" id="{DA5BDD75-42AF-46E7-7513-3C3FE349F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3" y="2306380"/>
            <a:ext cx="1803718" cy="2722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 8">
            <a:extLst>
              <a:ext uri="{FF2B5EF4-FFF2-40B4-BE49-F238E27FC236}">
                <a16:creationId xmlns:a16="http://schemas.microsoft.com/office/drawing/2014/main" id="{53D137D6-D6C2-A6A9-CE1C-3BF9F3C5A0C2}"/>
              </a:ext>
            </a:extLst>
          </p:cNvPr>
          <p:cNvGraphicFramePr>
            <a:graphicFrameLocks noGrp="1"/>
          </p:cNvGraphicFramePr>
          <p:nvPr>
            <p:extLst>
              <p:ext uri="{D42A27DB-BD31-4B8C-83A1-F6EECF244321}">
                <p14:modId xmlns:p14="http://schemas.microsoft.com/office/powerpoint/2010/main" val="2590134544"/>
              </p:ext>
            </p:extLst>
          </p:nvPr>
        </p:nvGraphicFramePr>
        <p:xfrm>
          <a:off x="1616075" y="4297680"/>
          <a:ext cx="4229100" cy="73152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478354"/>
                    </a:ext>
                  </a:extLst>
                </a:gridCol>
                <a:gridCol w="2114550">
                  <a:extLst>
                    <a:ext uri="{9D8B030D-6E8A-4147-A177-3AD203B41FA5}">
                      <a16:colId xmlns:a16="http://schemas.microsoft.com/office/drawing/2014/main" val="513930106"/>
                    </a:ext>
                  </a:extLst>
                </a:gridCol>
              </a:tblGrid>
              <a:tr h="277495">
                <a:tc>
                  <a:txBody>
                    <a:bodyPr/>
                    <a:lstStyle/>
                    <a:p>
                      <a:pPr algn="ctr"/>
                      <a:r>
                        <a:rPr lang="en-US" sz="1600" dirty="0">
                          <a:solidFill>
                            <a:schemeClr val="tx1"/>
                          </a:solidFill>
                        </a:rPr>
                        <a:t>Male</a:t>
                      </a:r>
                    </a:p>
                  </a:txBody>
                  <a:tcPr>
                    <a:solidFill>
                      <a:schemeClr val="bg2">
                        <a:lumMod val="40000"/>
                        <a:lumOff val="60000"/>
                      </a:schemeClr>
                    </a:solidFill>
                  </a:tcPr>
                </a:tc>
                <a:tc>
                  <a:txBody>
                    <a:bodyPr/>
                    <a:lstStyle/>
                    <a:p>
                      <a:pPr algn="ctr"/>
                      <a:r>
                        <a:rPr lang="en-US" sz="1800" b="1" dirty="0">
                          <a:solidFill>
                            <a:schemeClr val="tx1"/>
                          </a:solidFill>
                        </a:rPr>
                        <a:t>Female</a:t>
                      </a:r>
                    </a:p>
                  </a:txBody>
                  <a:tcPr>
                    <a:solidFill>
                      <a:schemeClr val="bg2">
                        <a:lumMod val="40000"/>
                        <a:lumOff val="60000"/>
                      </a:schemeClr>
                    </a:solidFill>
                  </a:tcPr>
                </a:tc>
                <a:extLst>
                  <a:ext uri="{0D108BD9-81ED-4DB2-BD59-A6C34878D82A}">
                    <a16:rowId xmlns:a16="http://schemas.microsoft.com/office/drawing/2014/main" val="2430093746"/>
                  </a:ext>
                </a:extLst>
              </a:tr>
              <a:tr h="277495">
                <a:tc>
                  <a:txBody>
                    <a:bodyPr/>
                    <a:lstStyle/>
                    <a:p>
                      <a:pPr marR="0" algn="ctr" rtl="0">
                        <a:lnSpc>
                          <a:spcPct val="100000"/>
                        </a:lnSpc>
                        <a:spcBef>
                          <a:spcPts val="0"/>
                        </a:spcBef>
                        <a:spcAft>
                          <a:spcPts val="0"/>
                        </a:spcAft>
                        <a:buClr>
                          <a:srgbClr val="000000"/>
                        </a:buClr>
                        <a:buFont typeface="Arial"/>
                      </a:pPr>
                      <a:r>
                        <a:rPr lang="en-US" sz="1800" b="1" i="0" u="none" strike="noStrike" cap="none" dirty="0">
                          <a:solidFill>
                            <a:schemeClr val="dk1"/>
                          </a:solidFill>
                          <a:latin typeface="+mn-lt"/>
                          <a:ea typeface="+mn-ea"/>
                          <a:cs typeface="+mn-cs"/>
                          <a:sym typeface="Arial"/>
                        </a:rPr>
                        <a:t>20</a:t>
                      </a:r>
                    </a:p>
                  </a:txBody>
                  <a:tcPr>
                    <a:solidFill>
                      <a:schemeClr val="accent2">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1800" b="1" i="0" u="none" strike="noStrike" cap="none" dirty="0">
                          <a:solidFill>
                            <a:schemeClr val="dk1"/>
                          </a:solidFill>
                          <a:latin typeface="+mn-lt"/>
                          <a:ea typeface="+mn-ea"/>
                          <a:cs typeface="+mn-cs"/>
                          <a:sym typeface="Arial"/>
                        </a:rPr>
                        <a:t>20</a:t>
                      </a:r>
                    </a:p>
                  </a:txBody>
                  <a:tcPr/>
                </a:tc>
                <a:extLst>
                  <a:ext uri="{0D108BD9-81ED-4DB2-BD59-A6C34878D82A}">
                    <a16:rowId xmlns:a16="http://schemas.microsoft.com/office/drawing/2014/main" val="3632854867"/>
                  </a:ext>
                </a:extLst>
              </a:tr>
            </a:tbl>
          </a:graphicData>
        </a:graphic>
      </p:graphicFrame>
      <p:sp>
        <p:nvSpPr>
          <p:cNvPr id="9" name="TextBox 8">
            <a:extLst>
              <a:ext uri="{FF2B5EF4-FFF2-40B4-BE49-F238E27FC236}">
                <a16:creationId xmlns:a16="http://schemas.microsoft.com/office/drawing/2014/main" id="{42C433BD-B026-860B-7A3F-94039CCD4BE3}"/>
              </a:ext>
            </a:extLst>
          </p:cNvPr>
          <p:cNvSpPr txBox="1"/>
          <p:nvPr/>
        </p:nvSpPr>
        <p:spPr>
          <a:xfrm>
            <a:off x="371475" y="2445874"/>
            <a:ext cx="3359150" cy="1384995"/>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solidFill>
                  <a:srgbClr val="050E17"/>
                </a:solidFill>
                <a:latin typeface="-apple-system"/>
              </a:rPr>
              <a:t>Bar charts and frequency tables are often used together to explore and visualize categorical data. </a:t>
            </a:r>
          </a:p>
          <a:p>
            <a:endParaRPr lang="en-US" sz="1200" dirty="0">
              <a:solidFill>
                <a:srgbClr val="050E17"/>
              </a:solidFill>
              <a:latin typeface="-apple-system"/>
            </a:endParaRPr>
          </a:p>
          <a:p>
            <a:pPr marL="171450" indent="-171450">
              <a:buFont typeface="Wingdings" panose="05000000000000000000" pitchFamily="2" charset="2"/>
              <a:buChar char="Ø"/>
            </a:pPr>
            <a:r>
              <a:rPr lang="en-US" sz="1200" dirty="0">
                <a:solidFill>
                  <a:srgbClr val="050E17"/>
                </a:solidFill>
                <a:latin typeface="-apple-system"/>
              </a:rPr>
              <a:t>The frequency table provides a summary of the data, while the bar chart provides a visual representation of this summary</a:t>
            </a:r>
          </a:p>
        </p:txBody>
      </p:sp>
    </p:spTree>
    <p:extLst>
      <p:ext uri="{BB962C8B-B14F-4D97-AF65-F5344CB8AC3E}">
        <p14:creationId xmlns:p14="http://schemas.microsoft.com/office/powerpoint/2010/main" val="3548466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20D6B-BE45-E03B-B6B6-1DD8B1CB3750}"/>
              </a:ext>
            </a:extLst>
          </p:cNvPr>
          <p:cNvSpPr>
            <a:spLocks noGrp="1"/>
          </p:cNvSpPr>
          <p:nvPr>
            <p:ph type="title"/>
          </p:nvPr>
        </p:nvSpPr>
        <p:spPr>
          <a:xfrm>
            <a:off x="457200" y="151125"/>
            <a:ext cx="8229600" cy="481500"/>
          </a:xfrm>
        </p:spPr>
        <p:txBody>
          <a:bodyPr/>
          <a:lstStyle/>
          <a:p>
            <a:r>
              <a:rPr lang="en" dirty="0">
                <a:solidFill>
                  <a:schemeClr val="dk1"/>
                </a:solidFill>
              </a:rPr>
              <a:t>2.Graphics</a:t>
            </a:r>
            <a:endParaRPr lang="en-US" dirty="0"/>
          </a:p>
        </p:txBody>
      </p:sp>
      <p:sp>
        <p:nvSpPr>
          <p:cNvPr id="4" name="TextBox 3">
            <a:extLst>
              <a:ext uri="{FF2B5EF4-FFF2-40B4-BE49-F238E27FC236}">
                <a16:creationId xmlns:a16="http://schemas.microsoft.com/office/drawing/2014/main" id="{6A099B87-8038-6BEE-6B8A-CBEB016800E2}"/>
              </a:ext>
            </a:extLst>
          </p:cNvPr>
          <p:cNvSpPr txBox="1"/>
          <p:nvPr/>
        </p:nvSpPr>
        <p:spPr>
          <a:xfrm>
            <a:off x="2279650" y="728762"/>
            <a:ext cx="5016500" cy="307777"/>
          </a:xfrm>
          <a:prstGeom prst="rect">
            <a:avLst/>
          </a:prstGeom>
          <a:noFill/>
          <a:ln>
            <a:solidFill>
              <a:schemeClr val="tx1"/>
            </a:solidFill>
          </a:ln>
        </p:spPr>
        <p:txBody>
          <a:bodyPr wrap="square">
            <a:spAutoFit/>
          </a:bodyPr>
          <a:lstStyle/>
          <a:p>
            <a:r>
              <a:rPr lang="en" dirty="0">
                <a:solidFill>
                  <a:schemeClr val="dk1"/>
                </a:solidFill>
              </a:rPr>
              <a:t>3.2)</a:t>
            </a:r>
            <a:r>
              <a:rPr lang="en-US" dirty="0">
                <a:solidFill>
                  <a:schemeClr val="dk1"/>
                </a:solidFill>
              </a:rPr>
              <a:t>Bar chart with mean ADWG0021 in males and females</a:t>
            </a:r>
            <a:endParaRPr lang="en-US" dirty="0"/>
          </a:p>
        </p:txBody>
      </p:sp>
      <p:pic>
        <p:nvPicPr>
          <p:cNvPr id="5" name="Picture 4" descr="A screenshot of a computer&#10;&#10;Description automatically generated">
            <a:extLst>
              <a:ext uri="{FF2B5EF4-FFF2-40B4-BE49-F238E27FC236}">
                <a16:creationId xmlns:a16="http://schemas.microsoft.com/office/drawing/2014/main" id="{96C8FEE9-876F-DB75-40FB-77B8D8B002E9}"/>
              </a:ext>
            </a:extLst>
          </p:cNvPr>
          <p:cNvPicPr>
            <a:picLocks noChangeAspect="1"/>
          </p:cNvPicPr>
          <p:nvPr/>
        </p:nvPicPr>
        <p:blipFill rotWithShape="1">
          <a:blip r:embed="rId2">
            <a:extLst>
              <a:ext uri="{28A0092B-C50C-407E-A947-70E740481C1C}">
                <a14:useLocalDpi xmlns:a14="http://schemas.microsoft.com/office/drawing/2010/main" val="0"/>
              </a:ext>
            </a:extLst>
          </a:blip>
          <a:srcRect l="3953" t="44037" r="42483" b="50944"/>
          <a:stretch/>
        </p:blipFill>
        <p:spPr bwMode="auto">
          <a:xfrm>
            <a:off x="2432051" y="1311502"/>
            <a:ext cx="4379120" cy="547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16B3B8B-D03B-31D5-BF0E-FFD596CDC1BE}"/>
              </a:ext>
            </a:extLst>
          </p:cNvPr>
          <p:cNvSpPr txBox="1"/>
          <p:nvPr/>
        </p:nvSpPr>
        <p:spPr>
          <a:xfrm>
            <a:off x="336550" y="1433831"/>
            <a:ext cx="914400" cy="276999"/>
          </a:xfrm>
          <a:prstGeom prst="rect">
            <a:avLst/>
          </a:prstGeom>
          <a:noFill/>
        </p:spPr>
        <p:txBody>
          <a:bodyPr wrap="square" rtlCol="0">
            <a:spAutoFit/>
          </a:bodyPr>
          <a:lstStyle/>
          <a:p>
            <a:r>
              <a:rPr lang="en-US" sz="1200" dirty="0"/>
              <a:t>The code</a:t>
            </a:r>
          </a:p>
        </p:txBody>
      </p:sp>
      <p:pic>
        <p:nvPicPr>
          <p:cNvPr id="7" name="Picture 6" descr="A screenshot of a computer&#10;&#10;Description automatically generated">
            <a:extLst>
              <a:ext uri="{FF2B5EF4-FFF2-40B4-BE49-F238E27FC236}">
                <a16:creationId xmlns:a16="http://schemas.microsoft.com/office/drawing/2014/main" id="{AB510928-9E3D-48D3-7EB7-FB3D615F75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337" t="34248" r="1538" b="6756"/>
          <a:stretch/>
        </p:blipFill>
        <p:spPr bwMode="auto">
          <a:xfrm>
            <a:off x="6362699" y="2023255"/>
            <a:ext cx="1671003" cy="2969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aphicFrame>
        <p:nvGraphicFramePr>
          <p:cNvPr id="12" name="Table 8">
            <a:extLst>
              <a:ext uri="{FF2B5EF4-FFF2-40B4-BE49-F238E27FC236}">
                <a16:creationId xmlns:a16="http://schemas.microsoft.com/office/drawing/2014/main" id="{611C7F88-3901-D06C-9124-50F8AC040A41}"/>
              </a:ext>
            </a:extLst>
          </p:cNvPr>
          <p:cNvGraphicFramePr>
            <a:graphicFrameLocks noGrp="1"/>
          </p:cNvGraphicFramePr>
          <p:nvPr>
            <p:extLst>
              <p:ext uri="{D42A27DB-BD31-4B8C-83A1-F6EECF244321}">
                <p14:modId xmlns:p14="http://schemas.microsoft.com/office/powerpoint/2010/main" val="2450912191"/>
              </p:ext>
            </p:extLst>
          </p:nvPr>
        </p:nvGraphicFramePr>
        <p:xfrm>
          <a:off x="1590675" y="4196080"/>
          <a:ext cx="4229100" cy="73152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478354"/>
                    </a:ext>
                  </a:extLst>
                </a:gridCol>
                <a:gridCol w="2114550">
                  <a:extLst>
                    <a:ext uri="{9D8B030D-6E8A-4147-A177-3AD203B41FA5}">
                      <a16:colId xmlns:a16="http://schemas.microsoft.com/office/drawing/2014/main" val="513930106"/>
                    </a:ext>
                  </a:extLst>
                </a:gridCol>
              </a:tblGrid>
              <a:tr h="311150">
                <a:tc>
                  <a:txBody>
                    <a:bodyPr/>
                    <a:lstStyle/>
                    <a:p>
                      <a:pPr algn="ctr"/>
                      <a:r>
                        <a:rPr lang="en-US" sz="1600" dirty="0">
                          <a:solidFill>
                            <a:schemeClr val="tx1"/>
                          </a:solidFill>
                        </a:rPr>
                        <a:t>Male</a:t>
                      </a:r>
                    </a:p>
                  </a:txBody>
                  <a:tcPr>
                    <a:solidFill>
                      <a:schemeClr val="bg2">
                        <a:lumMod val="40000"/>
                        <a:lumOff val="60000"/>
                      </a:schemeClr>
                    </a:solidFill>
                  </a:tcPr>
                </a:tc>
                <a:tc>
                  <a:txBody>
                    <a:bodyPr/>
                    <a:lstStyle/>
                    <a:p>
                      <a:pPr algn="ctr"/>
                      <a:r>
                        <a:rPr lang="en-US" sz="1800" b="1" dirty="0">
                          <a:solidFill>
                            <a:schemeClr val="tx1"/>
                          </a:solidFill>
                        </a:rPr>
                        <a:t>Female</a:t>
                      </a:r>
                    </a:p>
                  </a:txBody>
                  <a:tcPr>
                    <a:solidFill>
                      <a:schemeClr val="bg2">
                        <a:lumMod val="40000"/>
                        <a:lumOff val="60000"/>
                      </a:schemeClr>
                    </a:solidFill>
                  </a:tcPr>
                </a:tc>
                <a:extLst>
                  <a:ext uri="{0D108BD9-81ED-4DB2-BD59-A6C34878D82A}">
                    <a16:rowId xmlns:a16="http://schemas.microsoft.com/office/drawing/2014/main" val="2430093746"/>
                  </a:ext>
                </a:extLst>
              </a:tr>
              <a:tr h="311150">
                <a:tc>
                  <a:txBody>
                    <a:bodyPr/>
                    <a:lstStyle/>
                    <a:p>
                      <a:pPr marR="0" algn="ctr" rtl="0">
                        <a:lnSpc>
                          <a:spcPct val="100000"/>
                        </a:lnSpc>
                        <a:spcBef>
                          <a:spcPts val="0"/>
                        </a:spcBef>
                        <a:spcAft>
                          <a:spcPts val="0"/>
                        </a:spcAft>
                        <a:buClr>
                          <a:srgbClr val="000000"/>
                        </a:buClr>
                        <a:buFont typeface="Arial"/>
                      </a:pPr>
                      <a:r>
                        <a:rPr lang="en-US" sz="1800" b="1" i="0" u="none" strike="noStrike" cap="none" dirty="0">
                          <a:solidFill>
                            <a:schemeClr val="dk1"/>
                          </a:solidFill>
                          <a:latin typeface="+mn-lt"/>
                          <a:ea typeface="+mn-ea"/>
                          <a:cs typeface="+mn-cs"/>
                          <a:sym typeface="Arial"/>
                        </a:rPr>
                        <a:t>144</a:t>
                      </a:r>
                    </a:p>
                  </a:txBody>
                  <a:tcPr>
                    <a:solidFill>
                      <a:schemeClr val="bg1">
                        <a:lumMod val="65000"/>
                      </a:schemeClr>
                    </a:solidFill>
                  </a:tcPr>
                </a:tc>
                <a:tc>
                  <a:txBody>
                    <a:bodyPr/>
                    <a:lstStyle/>
                    <a:p>
                      <a:pPr marR="0" algn="ctr" rtl="0">
                        <a:lnSpc>
                          <a:spcPct val="100000"/>
                        </a:lnSpc>
                        <a:spcBef>
                          <a:spcPts val="0"/>
                        </a:spcBef>
                        <a:spcAft>
                          <a:spcPts val="0"/>
                        </a:spcAft>
                        <a:buClr>
                          <a:srgbClr val="000000"/>
                        </a:buClr>
                        <a:buFont typeface="Arial"/>
                      </a:pPr>
                      <a:r>
                        <a:rPr lang="en-US" sz="1800" b="1" i="0" u="none" strike="noStrike" cap="none" dirty="0">
                          <a:solidFill>
                            <a:schemeClr val="dk1"/>
                          </a:solidFill>
                          <a:latin typeface="+mn-lt"/>
                          <a:ea typeface="+mn-ea"/>
                          <a:cs typeface="+mn-cs"/>
                          <a:sym typeface="Arial"/>
                        </a:rPr>
                        <a:t>142.15</a:t>
                      </a:r>
                    </a:p>
                  </a:txBody>
                  <a:tcPr>
                    <a:solidFill>
                      <a:schemeClr val="bg1">
                        <a:lumMod val="65000"/>
                      </a:schemeClr>
                    </a:solidFill>
                  </a:tcPr>
                </a:tc>
                <a:extLst>
                  <a:ext uri="{0D108BD9-81ED-4DB2-BD59-A6C34878D82A}">
                    <a16:rowId xmlns:a16="http://schemas.microsoft.com/office/drawing/2014/main" val="3632854867"/>
                  </a:ext>
                </a:extLst>
              </a:tr>
            </a:tbl>
          </a:graphicData>
        </a:graphic>
      </p:graphicFrame>
      <p:sp>
        <p:nvSpPr>
          <p:cNvPr id="14" name="TextBox 13">
            <a:extLst>
              <a:ext uri="{FF2B5EF4-FFF2-40B4-BE49-F238E27FC236}">
                <a16:creationId xmlns:a16="http://schemas.microsoft.com/office/drawing/2014/main" id="{BB4B142C-27BC-DE2F-5D54-BAB47AF155EC}"/>
              </a:ext>
            </a:extLst>
          </p:cNvPr>
          <p:cNvSpPr txBox="1"/>
          <p:nvPr/>
        </p:nvSpPr>
        <p:spPr>
          <a:xfrm>
            <a:off x="165102" y="2512036"/>
            <a:ext cx="4572000" cy="861774"/>
          </a:xfrm>
          <a:prstGeom prst="rect">
            <a:avLst/>
          </a:prstGeom>
          <a:noFill/>
        </p:spPr>
        <p:txBody>
          <a:bodyPr wrap="square">
            <a:spAutoFit/>
          </a:bodyPr>
          <a:lstStyle/>
          <a:p>
            <a:pPr marL="171450" indent="-171450">
              <a:buFont typeface="Wingdings" panose="05000000000000000000" pitchFamily="2" charset="2"/>
              <a:buChar char="Ø"/>
            </a:pPr>
            <a:r>
              <a:rPr lang="en-US" sz="1200" dirty="0">
                <a:solidFill>
                  <a:srgbClr val="050E17"/>
                </a:solidFill>
                <a:latin typeface="-apple-system"/>
              </a:rPr>
              <a:t>The result shows the mean value of ADWG0021 in males and females.</a:t>
            </a:r>
          </a:p>
          <a:p>
            <a:pPr marL="171450" indent="-171450">
              <a:buFont typeface="Wingdings" panose="05000000000000000000" pitchFamily="2" charset="2"/>
              <a:buChar char="Ø"/>
            </a:pPr>
            <a:endParaRPr lang="en-US" sz="1200" dirty="0">
              <a:solidFill>
                <a:srgbClr val="050E17"/>
              </a:solidFill>
              <a:latin typeface="-apple-system"/>
            </a:endParaRPr>
          </a:p>
          <a:p>
            <a:pPr marL="171450" indent="-171450">
              <a:buFont typeface="Wingdings" panose="05000000000000000000" pitchFamily="2" charset="2"/>
              <a:buChar char="Ø"/>
            </a:pPr>
            <a:r>
              <a:rPr lang="en-US" sz="1200" dirty="0">
                <a:solidFill>
                  <a:srgbClr val="050E17"/>
                </a:solidFill>
                <a:latin typeface="-apple-system"/>
              </a:rPr>
              <a:t>The mean of males is slightly greater than females</a:t>
            </a:r>
            <a:r>
              <a:rPr lang="en-US" sz="14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994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96DAF-D27D-54BE-77DC-20FC5CFA8972}"/>
              </a:ext>
            </a:extLst>
          </p:cNvPr>
          <p:cNvSpPr>
            <a:spLocks noGrp="1"/>
          </p:cNvSpPr>
          <p:nvPr>
            <p:ph type="title"/>
          </p:nvPr>
        </p:nvSpPr>
        <p:spPr>
          <a:xfrm>
            <a:off x="457200" y="144775"/>
            <a:ext cx="8229600" cy="481500"/>
          </a:xfrm>
        </p:spPr>
        <p:txBody>
          <a:bodyPr/>
          <a:lstStyle/>
          <a:p>
            <a:r>
              <a:rPr lang="en" dirty="0">
                <a:solidFill>
                  <a:schemeClr val="dk1"/>
                </a:solidFill>
              </a:rPr>
              <a:t>2.Graphics</a:t>
            </a:r>
            <a:endParaRPr lang="en-US" dirty="0"/>
          </a:p>
        </p:txBody>
      </p:sp>
      <p:sp>
        <p:nvSpPr>
          <p:cNvPr id="4" name="TextBox 3">
            <a:extLst>
              <a:ext uri="{FF2B5EF4-FFF2-40B4-BE49-F238E27FC236}">
                <a16:creationId xmlns:a16="http://schemas.microsoft.com/office/drawing/2014/main" id="{A39962F4-DAB8-5386-9C62-848419E3B8EF}"/>
              </a:ext>
            </a:extLst>
          </p:cNvPr>
          <p:cNvSpPr txBox="1"/>
          <p:nvPr/>
        </p:nvSpPr>
        <p:spPr>
          <a:xfrm>
            <a:off x="1644650" y="728762"/>
            <a:ext cx="6191250" cy="307777"/>
          </a:xfrm>
          <a:prstGeom prst="rect">
            <a:avLst/>
          </a:prstGeom>
          <a:noFill/>
          <a:ln>
            <a:solidFill>
              <a:schemeClr val="tx1"/>
            </a:solidFill>
          </a:ln>
        </p:spPr>
        <p:txBody>
          <a:bodyPr wrap="square">
            <a:spAutoFit/>
          </a:bodyPr>
          <a:lstStyle/>
          <a:p>
            <a:r>
              <a:rPr lang="en" dirty="0">
                <a:solidFill>
                  <a:schemeClr val="tx1"/>
                </a:solidFill>
              </a:rPr>
              <a:t>3.3) </a:t>
            </a:r>
            <a:r>
              <a:rPr lang="en-US" dirty="0">
                <a:solidFill>
                  <a:schemeClr val="tx1"/>
                </a:solidFill>
              </a:rPr>
              <a:t>Histogram of a continuous variable: “ADWG2150” and “ADWG0021”.</a:t>
            </a:r>
          </a:p>
        </p:txBody>
      </p:sp>
      <p:sp>
        <p:nvSpPr>
          <p:cNvPr id="6" name="TextBox 5">
            <a:extLst>
              <a:ext uri="{FF2B5EF4-FFF2-40B4-BE49-F238E27FC236}">
                <a16:creationId xmlns:a16="http://schemas.microsoft.com/office/drawing/2014/main" id="{6657108E-6D91-C71E-141B-281F36BD7901}"/>
              </a:ext>
            </a:extLst>
          </p:cNvPr>
          <p:cNvSpPr txBox="1"/>
          <p:nvPr/>
        </p:nvSpPr>
        <p:spPr>
          <a:xfrm>
            <a:off x="536575" y="2880217"/>
            <a:ext cx="3952875" cy="1384995"/>
          </a:xfrm>
          <a:prstGeom prst="rect">
            <a:avLst/>
          </a:prstGeom>
          <a:noFill/>
        </p:spPr>
        <p:txBody>
          <a:bodyPr wrap="square">
            <a:spAutoFit/>
          </a:bodyPr>
          <a:lstStyle/>
          <a:p>
            <a:pPr marL="171450" indent="-171450">
              <a:buFont typeface="Wingdings" panose="05000000000000000000" pitchFamily="2" charset="2"/>
              <a:buChar char="Ø"/>
            </a:pPr>
            <a:r>
              <a:rPr lang="en-US" sz="1200" dirty="0">
                <a:solidFill>
                  <a:srgbClr val="050E17"/>
                </a:solidFill>
                <a:latin typeface="-apple-system"/>
              </a:rPr>
              <a:t>Histograms are useful for visualizing the shape of the distribution of a </a:t>
            </a:r>
            <a:r>
              <a:rPr lang="en-US" sz="1200" b="1" dirty="0">
                <a:solidFill>
                  <a:srgbClr val="050E17"/>
                </a:solidFill>
                <a:latin typeface="-apple-system"/>
              </a:rPr>
              <a:t>continuous</a:t>
            </a:r>
            <a:r>
              <a:rPr lang="en-US" sz="1200" dirty="0">
                <a:solidFill>
                  <a:srgbClr val="050E17"/>
                </a:solidFill>
                <a:latin typeface="-apple-system"/>
              </a:rPr>
              <a:t> variable, and its center, spread, and skewness.</a:t>
            </a:r>
          </a:p>
          <a:p>
            <a:endParaRPr lang="en-US" sz="1200" dirty="0">
              <a:solidFill>
                <a:srgbClr val="050E17"/>
              </a:solidFill>
              <a:latin typeface="-apple-system"/>
            </a:endParaRPr>
          </a:p>
          <a:p>
            <a:endParaRPr lang="en-US" sz="1200" dirty="0">
              <a:solidFill>
                <a:srgbClr val="050E17"/>
              </a:solidFill>
              <a:latin typeface="-apple-system"/>
            </a:endParaRPr>
          </a:p>
          <a:p>
            <a:pPr marL="171450" indent="-171450">
              <a:buFont typeface="Wingdings" panose="05000000000000000000" pitchFamily="2" charset="2"/>
              <a:buChar char="Ø"/>
            </a:pPr>
            <a:r>
              <a:rPr lang="en-US" sz="1200" dirty="0">
                <a:solidFill>
                  <a:srgbClr val="050E17"/>
                </a:solidFill>
                <a:latin typeface="-apple-system"/>
              </a:rPr>
              <a:t>It can be used to check normality</a:t>
            </a:r>
          </a:p>
          <a:p>
            <a:pPr marL="171450" indent="-171450">
              <a:buFont typeface="Wingdings" panose="05000000000000000000" pitchFamily="2" charset="2"/>
              <a:buChar char="Ø"/>
            </a:pPr>
            <a:r>
              <a:rPr lang="en-US" sz="1200" dirty="0">
                <a:solidFill>
                  <a:srgbClr val="050E17"/>
                </a:solidFill>
                <a:latin typeface="-apple-system"/>
              </a:rPr>
              <a:t>Both histograms reflect normality.</a:t>
            </a:r>
          </a:p>
        </p:txBody>
      </p:sp>
      <p:pic>
        <p:nvPicPr>
          <p:cNvPr id="7" name="Picture 6" descr="A screenshot of a computer&#10;&#10;Description automatically generated">
            <a:extLst>
              <a:ext uri="{FF2B5EF4-FFF2-40B4-BE49-F238E27FC236}">
                <a16:creationId xmlns:a16="http://schemas.microsoft.com/office/drawing/2014/main" id="{03263202-0005-0C86-CD9B-F99C5C0EBBD2}"/>
              </a:ext>
            </a:extLst>
          </p:cNvPr>
          <p:cNvPicPr>
            <a:picLocks noChangeAspect="1"/>
          </p:cNvPicPr>
          <p:nvPr/>
        </p:nvPicPr>
        <p:blipFill rotWithShape="1">
          <a:blip r:embed="rId2">
            <a:extLst>
              <a:ext uri="{28A0092B-C50C-407E-A947-70E740481C1C}">
                <a14:useLocalDpi xmlns:a14="http://schemas.microsoft.com/office/drawing/2010/main" val="0"/>
              </a:ext>
            </a:extLst>
          </a:blip>
          <a:srcRect l="4015" t="54047" r="56044" b="39002"/>
          <a:stretch/>
        </p:blipFill>
        <p:spPr bwMode="auto">
          <a:xfrm>
            <a:off x="2276475" y="1450762"/>
            <a:ext cx="5029200" cy="480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14A462B1-5550-3728-5E7F-AEC1E51BBE35}"/>
              </a:ext>
            </a:extLst>
          </p:cNvPr>
          <p:cNvSpPr txBox="1"/>
          <p:nvPr/>
        </p:nvSpPr>
        <p:spPr>
          <a:xfrm>
            <a:off x="615951" y="1537125"/>
            <a:ext cx="1222374" cy="307777"/>
          </a:xfrm>
          <a:prstGeom prst="rect">
            <a:avLst/>
          </a:prstGeom>
          <a:noFill/>
        </p:spPr>
        <p:txBody>
          <a:bodyPr wrap="square" rtlCol="0">
            <a:spAutoFit/>
          </a:bodyPr>
          <a:lstStyle/>
          <a:p>
            <a:r>
              <a:rPr lang="en-US" dirty="0"/>
              <a:t>The code</a:t>
            </a:r>
          </a:p>
        </p:txBody>
      </p:sp>
      <p:pic>
        <p:nvPicPr>
          <p:cNvPr id="9" name="Picture 8" descr="A screenshot of a computer&#10;&#10;Description automatically generated">
            <a:extLst>
              <a:ext uri="{FF2B5EF4-FFF2-40B4-BE49-F238E27FC236}">
                <a16:creationId xmlns:a16="http://schemas.microsoft.com/office/drawing/2014/main" id="{43574213-88DF-C8C5-B39C-CD184B14E6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152" t="19876" r="1764" b="7578"/>
          <a:stretch/>
        </p:blipFill>
        <p:spPr bwMode="auto">
          <a:xfrm>
            <a:off x="5234307" y="2419349"/>
            <a:ext cx="1229995" cy="2425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0" name="Picture 9" descr="A screenshot of a computer&#10;&#10;Description automatically generated">
            <a:extLst>
              <a:ext uri="{FF2B5EF4-FFF2-40B4-BE49-F238E27FC236}">
                <a16:creationId xmlns:a16="http://schemas.microsoft.com/office/drawing/2014/main" id="{6D1FC6D5-ACE5-6560-2993-B8E86556C8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961" t="17838" r="1668" b="9439"/>
          <a:stretch/>
        </p:blipFill>
        <p:spPr bwMode="auto">
          <a:xfrm>
            <a:off x="6690677" y="2416492"/>
            <a:ext cx="1229995" cy="2430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883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52A1-77B0-121D-C075-EACC38DAC777}"/>
              </a:ext>
            </a:extLst>
          </p:cNvPr>
          <p:cNvSpPr>
            <a:spLocks noGrp="1"/>
          </p:cNvSpPr>
          <p:nvPr>
            <p:ph type="title"/>
          </p:nvPr>
        </p:nvSpPr>
        <p:spPr>
          <a:xfrm>
            <a:off x="457200" y="55875"/>
            <a:ext cx="8229600" cy="481500"/>
          </a:xfrm>
        </p:spPr>
        <p:txBody>
          <a:bodyPr/>
          <a:lstStyle/>
          <a:p>
            <a:r>
              <a:rPr lang="en" dirty="0">
                <a:solidFill>
                  <a:schemeClr val="dk1"/>
                </a:solidFill>
              </a:rPr>
              <a:t>2.Graphics</a:t>
            </a:r>
            <a:endParaRPr lang="en-US" dirty="0"/>
          </a:p>
        </p:txBody>
      </p:sp>
      <p:sp>
        <p:nvSpPr>
          <p:cNvPr id="4" name="TextBox 3">
            <a:extLst>
              <a:ext uri="{FF2B5EF4-FFF2-40B4-BE49-F238E27FC236}">
                <a16:creationId xmlns:a16="http://schemas.microsoft.com/office/drawing/2014/main" id="{4695263C-D2F4-9802-142B-77DDA91DEFA1}"/>
              </a:ext>
            </a:extLst>
          </p:cNvPr>
          <p:cNvSpPr txBox="1"/>
          <p:nvPr/>
        </p:nvSpPr>
        <p:spPr>
          <a:xfrm>
            <a:off x="1479464" y="590580"/>
            <a:ext cx="6604456" cy="307777"/>
          </a:xfrm>
          <a:prstGeom prst="rect">
            <a:avLst/>
          </a:prstGeom>
          <a:noFill/>
          <a:ln>
            <a:solidFill>
              <a:schemeClr val="tx1"/>
            </a:solidFill>
          </a:ln>
        </p:spPr>
        <p:txBody>
          <a:bodyPr wrap="square">
            <a:spAutoFit/>
          </a:bodyPr>
          <a:lstStyle/>
          <a:p>
            <a:r>
              <a:rPr lang="en-US" dirty="0">
                <a:latin typeface="Calibri" panose="020F0502020204030204" pitchFamily="34" charset="0"/>
                <a:ea typeface="Calibri" panose="020F0502020204030204" pitchFamily="34" charset="0"/>
                <a:cs typeface="Arial" panose="020B0604020202020204" pitchFamily="34" charset="0"/>
              </a:rPr>
              <a:t>3.4)S</a:t>
            </a:r>
            <a:r>
              <a:rPr lang="en-US" sz="1400" dirty="0">
                <a:effectLst/>
                <a:latin typeface="Calibri" panose="020F0502020204030204" pitchFamily="34" charset="0"/>
                <a:ea typeface="Calibri" panose="020F0502020204030204" pitchFamily="34" charset="0"/>
                <a:cs typeface="Arial" panose="020B0604020202020204" pitchFamily="34" charset="0"/>
              </a:rPr>
              <a:t>catterplot of 2 continuous variables ADWG0050 and ADWG0021 for each gender.</a:t>
            </a:r>
            <a:endParaRPr lang="en-US" dirty="0"/>
          </a:p>
        </p:txBody>
      </p:sp>
      <p:pic>
        <p:nvPicPr>
          <p:cNvPr id="7" name="Picture 6" descr="A screenshot of a computer&#10;&#10;Description automatically generated">
            <a:extLst>
              <a:ext uri="{FF2B5EF4-FFF2-40B4-BE49-F238E27FC236}">
                <a16:creationId xmlns:a16="http://schemas.microsoft.com/office/drawing/2014/main" id="{35972EDD-0846-63B0-71EA-2A474903D3A1}"/>
              </a:ext>
            </a:extLst>
          </p:cNvPr>
          <p:cNvPicPr>
            <a:picLocks noChangeAspect="1"/>
          </p:cNvPicPr>
          <p:nvPr/>
        </p:nvPicPr>
        <p:blipFill rotWithShape="1">
          <a:blip r:embed="rId3">
            <a:extLst>
              <a:ext uri="{28A0092B-C50C-407E-A947-70E740481C1C}">
                <a14:useLocalDpi xmlns:a14="http://schemas.microsoft.com/office/drawing/2010/main" val="0"/>
              </a:ext>
            </a:extLst>
          </a:blip>
          <a:srcRect l="3881" t="39490" r="55542" b="45537"/>
          <a:stretch/>
        </p:blipFill>
        <p:spPr bwMode="auto">
          <a:xfrm>
            <a:off x="2422431" y="1029410"/>
            <a:ext cx="4718521" cy="480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C2732E8D-D6B6-119A-7F48-4E73F602D2FD}"/>
              </a:ext>
            </a:extLst>
          </p:cNvPr>
          <p:cNvSpPr txBox="1"/>
          <p:nvPr/>
        </p:nvSpPr>
        <p:spPr>
          <a:xfrm>
            <a:off x="788771" y="1073741"/>
            <a:ext cx="930063" cy="307777"/>
          </a:xfrm>
          <a:prstGeom prst="rect">
            <a:avLst/>
          </a:prstGeom>
          <a:noFill/>
        </p:spPr>
        <p:txBody>
          <a:bodyPr wrap="none" rtlCol="0">
            <a:spAutoFit/>
          </a:bodyPr>
          <a:lstStyle/>
          <a:p>
            <a:r>
              <a:rPr lang="en-US" dirty="0"/>
              <a:t>The code</a:t>
            </a:r>
          </a:p>
        </p:txBody>
      </p:sp>
      <p:sp>
        <p:nvSpPr>
          <p:cNvPr id="14" name="TextBox 13">
            <a:extLst>
              <a:ext uri="{FF2B5EF4-FFF2-40B4-BE49-F238E27FC236}">
                <a16:creationId xmlns:a16="http://schemas.microsoft.com/office/drawing/2014/main" id="{AC0FC156-B5AD-69C0-7AB6-A4E999765F37}"/>
              </a:ext>
            </a:extLst>
          </p:cNvPr>
          <p:cNvSpPr txBox="1">
            <a:spLocks noGrp="1" noRot="1" noMove="1" noResize="1" noEditPoints="1" noAdjustHandles="1" noChangeArrowheads="1" noChangeShapeType="1"/>
          </p:cNvSpPr>
          <p:nvPr/>
        </p:nvSpPr>
        <p:spPr>
          <a:xfrm>
            <a:off x="323850" y="2466404"/>
            <a:ext cx="6724650" cy="2308324"/>
          </a:xfrm>
          <a:prstGeom prst="rect">
            <a:avLst/>
          </a:prstGeom>
          <a:noFill/>
          <a:ln>
            <a:solidFill>
              <a:schemeClr val="tx1"/>
            </a:solidFill>
          </a:ln>
        </p:spPr>
        <p:txBody>
          <a:bodyPr wrap="square" rtlCol="0">
            <a:spAutoFit/>
          </a:bodyPr>
          <a:lstStyle/>
          <a:p>
            <a:pPr marL="171450" indent="-171450">
              <a:buFont typeface="Wingdings" panose="05000000000000000000" pitchFamily="2" charset="2"/>
              <a:buChar char="Ø"/>
            </a:pPr>
            <a:r>
              <a:rPr lang="en-US" sz="1600" dirty="0">
                <a:solidFill>
                  <a:srgbClr val="050E17"/>
                </a:solidFill>
                <a:latin typeface="-apple-system"/>
              </a:rPr>
              <a:t>Scatter plot is used to describe relation between two numerical variables.</a:t>
            </a:r>
          </a:p>
          <a:p>
            <a:r>
              <a:rPr lang="en-US" sz="1600" dirty="0">
                <a:solidFill>
                  <a:srgbClr val="050E17"/>
                </a:solidFill>
                <a:latin typeface="-apple-system"/>
              </a:rPr>
              <a:t> </a:t>
            </a:r>
          </a:p>
          <a:p>
            <a:pPr marL="171450" indent="-171450">
              <a:buFont typeface="Wingdings" panose="05000000000000000000" pitchFamily="2" charset="2"/>
              <a:buChar char="Ø"/>
            </a:pPr>
            <a:r>
              <a:rPr lang="en-US" sz="1600" dirty="0">
                <a:solidFill>
                  <a:srgbClr val="050E17"/>
                </a:solidFill>
                <a:latin typeface="-apple-system"/>
              </a:rPr>
              <a:t>It is used to describe correlation between two variables</a:t>
            </a:r>
          </a:p>
          <a:p>
            <a:pPr marL="171450" indent="-171450">
              <a:buFont typeface="Wingdings" panose="05000000000000000000" pitchFamily="2" charset="2"/>
              <a:buChar char="Ø"/>
            </a:pPr>
            <a:endParaRPr lang="en-US" sz="1600" dirty="0">
              <a:solidFill>
                <a:srgbClr val="050E17"/>
              </a:solidFill>
              <a:latin typeface="-apple-system"/>
            </a:endParaRPr>
          </a:p>
          <a:p>
            <a:pPr marL="171450" indent="-171450">
              <a:buFont typeface="Wingdings" panose="05000000000000000000" pitchFamily="2" charset="2"/>
              <a:buChar char="Ø"/>
            </a:pPr>
            <a:r>
              <a:rPr lang="en-US" sz="1600" dirty="0">
                <a:solidFill>
                  <a:srgbClr val="050E17"/>
                </a:solidFill>
                <a:latin typeface="-apple-system"/>
              </a:rPr>
              <a:t>If data is following a linear shape, it is positive correlation and vice versa.</a:t>
            </a:r>
          </a:p>
          <a:p>
            <a:pPr marL="171450" indent="-171450">
              <a:buFont typeface="Wingdings" panose="05000000000000000000" pitchFamily="2" charset="2"/>
              <a:buChar char="Ø"/>
            </a:pPr>
            <a:endParaRPr lang="en-US" sz="1600" dirty="0">
              <a:solidFill>
                <a:srgbClr val="050E17"/>
              </a:solidFill>
              <a:latin typeface="-apple-system"/>
            </a:endParaRPr>
          </a:p>
          <a:p>
            <a:pPr marL="171450" indent="-171450">
              <a:buFont typeface="Wingdings" panose="05000000000000000000" pitchFamily="2" charset="2"/>
              <a:buChar char="Ø"/>
            </a:pPr>
            <a:r>
              <a:rPr lang="en-US" sz="1600" dirty="0">
                <a:solidFill>
                  <a:srgbClr val="050E17"/>
                </a:solidFill>
                <a:latin typeface="-apple-system"/>
              </a:rPr>
              <a:t>If the value is closer to 1, it is positive linear correlation.</a:t>
            </a:r>
          </a:p>
          <a:p>
            <a:pPr marL="171450" indent="-171450">
              <a:buFont typeface="Wingdings" panose="05000000000000000000" pitchFamily="2" charset="2"/>
              <a:buChar char="Ø"/>
            </a:pPr>
            <a:endParaRPr lang="en-US" sz="1600" dirty="0">
              <a:solidFill>
                <a:srgbClr val="050E17"/>
              </a:solidFill>
              <a:latin typeface="-apple-system"/>
            </a:endParaRPr>
          </a:p>
          <a:p>
            <a:pPr marL="171450" indent="-171450">
              <a:buFont typeface="Wingdings" panose="05000000000000000000" pitchFamily="2" charset="2"/>
              <a:buChar char="Ø"/>
            </a:pPr>
            <a:r>
              <a:rPr lang="en-US" sz="1600" dirty="0">
                <a:solidFill>
                  <a:srgbClr val="050E17"/>
                </a:solidFill>
                <a:latin typeface="-apple-system"/>
              </a:rPr>
              <a:t>If the value is closer to -1, it is negative linear correlation.</a:t>
            </a:r>
          </a:p>
        </p:txBody>
      </p:sp>
    </p:spTree>
    <p:extLst>
      <p:ext uri="{BB962C8B-B14F-4D97-AF65-F5344CB8AC3E}">
        <p14:creationId xmlns:p14="http://schemas.microsoft.com/office/powerpoint/2010/main" val="124799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B781-160B-375F-EC50-DEE7A43A748E}"/>
              </a:ext>
            </a:extLst>
          </p:cNvPr>
          <p:cNvSpPr>
            <a:spLocks noGrp="1"/>
          </p:cNvSpPr>
          <p:nvPr>
            <p:ph type="title"/>
          </p:nvPr>
        </p:nvSpPr>
        <p:spPr>
          <a:xfrm>
            <a:off x="457200" y="0"/>
            <a:ext cx="8229600" cy="481500"/>
          </a:xfrm>
        </p:spPr>
        <p:txBody>
          <a:bodyPr/>
          <a:lstStyle/>
          <a:p>
            <a:r>
              <a:rPr lang="en" dirty="0">
                <a:solidFill>
                  <a:schemeClr val="dk1"/>
                </a:solidFill>
              </a:rPr>
              <a:t>2.Graphics</a:t>
            </a:r>
            <a:endParaRPr lang="en-US" dirty="0"/>
          </a:p>
        </p:txBody>
      </p:sp>
      <p:pic>
        <p:nvPicPr>
          <p:cNvPr id="3" name="Picture 2" descr="A screenshot of a computer&#10;&#10;Description automatically generated">
            <a:extLst>
              <a:ext uri="{FF2B5EF4-FFF2-40B4-BE49-F238E27FC236}">
                <a16:creationId xmlns:a16="http://schemas.microsoft.com/office/drawing/2014/main" id="{CAFD7C98-73FB-5767-97A2-619562B3F353}"/>
              </a:ext>
            </a:extLst>
          </p:cNvPr>
          <p:cNvPicPr>
            <a:picLocks noChangeAspect="1"/>
          </p:cNvPicPr>
          <p:nvPr/>
        </p:nvPicPr>
        <p:blipFill rotWithShape="1">
          <a:blip r:embed="rId2">
            <a:extLst>
              <a:ext uri="{28A0092B-C50C-407E-A947-70E740481C1C}">
                <a14:useLocalDpi xmlns:a14="http://schemas.microsoft.com/office/drawing/2010/main" val="0"/>
              </a:ext>
            </a:extLst>
          </a:blip>
          <a:srcRect l="73770" t="38732" r="1762" b="6724"/>
          <a:stretch/>
        </p:blipFill>
        <p:spPr bwMode="auto">
          <a:xfrm>
            <a:off x="2679700" y="1194567"/>
            <a:ext cx="4244022" cy="3313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A00037CB-9D90-6BB3-C431-09C3591399BD}"/>
              </a:ext>
            </a:extLst>
          </p:cNvPr>
          <p:cNvPicPr>
            <a:picLocks noChangeAspect="1"/>
          </p:cNvPicPr>
          <p:nvPr/>
        </p:nvPicPr>
        <p:blipFill rotWithShape="1">
          <a:blip r:embed="rId3"/>
          <a:srcRect l="-1112" t="73827" r="89829" b="9630"/>
          <a:stretch/>
        </p:blipFill>
        <p:spPr>
          <a:xfrm>
            <a:off x="405570" y="2857883"/>
            <a:ext cx="1899394" cy="591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E3C87684-95B7-89E6-3D10-967AC5EBF5DF}"/>
              </a:ext>
            </a:extLst>
          </p:cNvPr>
          <p:cNvSpPr txBox="1"/>
          <p:nvPr/>
        </p:nvSpPr>
        <p:spPr>
          <a:xfrm>
            <a:off x="2304964" y="533431"/>
            <a:ext cx="5092786" cy="307777"/>
          </a:xfrm>
          <a:prstGeom prst="rect">
            <a:avLst/>
          </a:prstGeom>
          <a:noFill/>
          <a:ln>
            <a:solidFill>
              <a:schemeClr val="tx1"/>
            </a:solidFill>
          </a:ln>
        </p:spPr>
        <p:txBody>
          <a:bodyPr wrap="square">
            <a:spAutoFit/>
          </a:bodyPr>
          <a:lstStyle/>
          <a:p>
            <a:r>
              <a:rPr lang="en-US" dirty="0">
                <a:latin typeface="Calibri" panose="020F0502020204030204" pitchFamily="34" charset="0"/>
                <a:ea typeface="Calibri" panose="020F0502020204030204" pitchFamily="34" charset="0"/>
                <a:cs typeface="Arial" panose="020B0604020202020204" pitchFamily="34" charset="0"/>
              </a:rPr>
              <a:t>3.4)S</a:t>
            </a:r>
            <a:r>
              <a:rPr lang="en-US" sz="1400" dirty="0">
                <a:effectLst/>
                <a:latin typeface="Calibri" panose="020F0502020204030204" pitchFamily="34" charset="0"/>
                <a:ea typeface="Calibri" panose="020F0502020204030204" pitchFamily="34" charset="0"/>
                <a:cs typeface="Arial" panose="020B0604020202020204" pitchFamily="34" charset="0"/>
              </a:rPr>
              <a:t>catterplot of 2 continuous variables and make regression line.</a:t>
            </a:r>
            <a:endParaRPr lang="en-US" dirty="0"/>
          </a:p>
        </p:txBody>
      </p:sp>
      <p:sp>
        <p:nvSpPr>
          <p:cNvPr id="7" name="TextBox 6">
            <a:extLst>
              <a:ext uri="{FF2B5EF4-FFF2-40B4-BE49-F238E27FC236}">
                <a16:creationId xmlns:a16="http://schemas.microsoft.com/office/drawing/2014/main" id="{B005CD65-B47A-FFD0-F41F-74D4796B0689}"/>
              </a:ext>
            </a:extLst>
          </p:cNvPr>
          <p:cNvSpPr txBox="1"/>
          <p:nvPr/>
        </p:nvSpPr>
        <p:spPr>
          <a:xfrm>
            <a:off x="2729346" y="4514850"/>
            <a:ext cx="4244022" cy="307777"/>
          </a:xfrm>
          <a:prstGeom prst="rect">
            <a:avLst/>
          </a:prstGeom>
          <a:noFill/>
        </p:spPr>
        <p:txBody>
          <a:bodyPr wrap="square" rtlCol="0">
            <a:spAutoFit/>
          </a:bodyPr>
          <a:lstStyle/>
          <a:p>
            <a:r>
              <a:rPr lang="en-US" dirty="0"/>
              <a:t>The correlation indicates weak positive correlation</a:t>
            </a:r>
          </a:p>
        </p:txBody>
      </p:sp>
    </p:spTree>
    <p:extLst>
      <p:ext uri="{BB962C8B-B14F-4D97-AF65-F5344CB8AC3E}">
        <p14:creationId xmlns:p14="http://schemas.microsoft.com/office/powerpoint/2010/main" val="412567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F74D-44E8-3358-917F-1191D9B0309A}"/>
              </a:ext>
            </a:extLst>
          </p:cNvPr>
          <p:cNvSpPr>
            <a:spLocks noGrp="1"/>
          </p:cNvSpPr>
          <p:nvPr>
            <p:ph type="title"/>
          </p:nvPr>
        </p:nvSpPr>
        <p:spPr>
          <a:xfrm>
            <a:off x="457200" y="32850"/>
            <a:ext cx="8229600" cy="481500"/>
          </a:xfrm>
        </p:spPr>
        <p:txBody>
          <a:bodyPr/>
          <a:lstStyle/>
          <a:p>
            <a:r>
              <a:rPr lang="en" dirty="0">
                <a:solidFill>
                  <a:schemeClr val="dk1"/>
                </a:solidFill>
              </a:rPr>
              <a:t>2.Graphics</a:t>
            </a:r>
            <a:endParaRPr lang="en-US" dirty="0"/>
          </a:p>
        </p:txBody>
      </p:sp>
      <p:pic>
        <p:nvPicPr>
          <p:cNvPr id="1026" name="Picture 2" descr="Understanding Box and Whisker Plots - Helical IT Solutions Pvt Ltd">
            <a:extLst>
              <a:ext uri="{FF2B5EF4-FFF2-40B4-BE49-F238E27FC236}">
                <a16:creationId xmlns:a16="http://schemas.microsoft.com/office/drawing/2014/main" id="{BBA2CA6C-D76E-2ABA-C88A-E5B5A56E0D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43" t="4950" r="5238" b="6403"/>
          <a:stretch/>
        </p:blipFill>
        <p:spPr bwMode="auto">
          <a:xfrm>
            <a:off x="5943600" y="939800"/>
            <a:ext cx="2921000" cy="3771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6CE037-027C-E6A7-B0C7-CBD2E92578F7}"/>
              </a:ext>
            </a:extLst>
          </p:cNvPr>
          <p:cNvSpPr txBox="1"/>
          <p:nvPr/>
        </p:nvSpPr>
        <p:spPr>
          <a:xfrm>
            <a:off x="349250" y="1454150"/>
            <a:ext cx="5435600" cy="2462213"/>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Ø"/>
            </a:pPr>
            <a:r>
              <a:rPr lang="en-US" dirty="0"/>
              <a:t>Before going to the outliers , we need to clarify the following.</a:t>
            </a:r>
          </a:p>
          <a:p>
            <a:endParaRPr lang="en-US" dirty="0"/>
          </a:p>
          <a:p>
            <a:pPr marL="285750" indent="-285750">
              <a:buFont typeface="Wingdings" panose="05000000000000000000" pitchFamily="2" charset="2"/>
              <a:buChar char="Ø"/>
            </a:pPr>
            <a:r>
              <a:rPr lang="en-US" dirty="0"/>
              <a:t>Box plots can visualize the quartiles.</a:t>
            </a:r>
          </a:p>
          <a:p>
            <a:endParaRPr lang="en-US" dirty="0"/>
          </a:p>
          <a:p>
            <a:pPr marL="285750" indent="-285750">
              <a:buFont typeface="Wingdings" panose="05000000000000000000" pitchFamily="2" charset="2"/>
              <a:buChar char="Ø"/>
            </a:pPr>
            <a:r>
              <a:rPr lang="en-US" dirty="0"/>
              <a:t>Second quartile is median.</a:t>
            </a:r>
          </a:p>
          <a:p>
            <a:endParaRPr lang="en-US" dirty="0"/>
          </a:p>
          <a:p>
            <a:pPr marL="285750" indent="-285750">
              <a:buFont typeface="Wingdings" panose="05000000000000000000" pitchFamily="2" charset="2"/>
              <a:buChar char="Ø"/>
            </a:pPr>
            <a:r>
              <a:rPr lang="en-US" dirty="0"/>
              <a:t>Median is affected by the spread of data.</a:t>
            </a:r>
          </a:p>
          <a:p>
            <a:endParaRPr lang="en-US" dirty="0"/>
          </a:p>
          <a:p>
            <a:pPr marL="285750" indent="-285750">
              <a:buFont typeface="Wingdings" panose="05000000000000000000" pitchFamily="2" charset="2"/>
              <a:buChar char="Ø"/>
            </a:pPr>
            <a:r>
              <a:rPr lang="en-US" dirty="0"/>
              <a:t>Data range is between (lower extreme - upper extreme).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Any point beyond the extreme is called OUTLIER.</a:t>
            </a:r>
          </a:p>
        </p:txBody>
      </p:sp>
      <p:cxnSp>
        <p:nvCxnSpPr>
          <p:cNvPr id="6" name="Connector: Elbow 5">
            <a:extLst>
              <a:ext uri="{FF2B5EF4-FFF2-40B4-BE49-F238E27FC236}">
                <a16:creationId xmlns:a16="http://schemas.microsoft.com/office/drawing/2014/main" id="{FC9E561F-1087-441B-EAD9-C0B1E096D223}"/>
              </a:ext>
            </a:extLst>
          </p:cNvPr>
          <p:cNvCxnSpPr>
            <a:cxnSpLocks/>
          </p:cNvCxnSpPr>
          <p:nvPr/>
        </p:nvCxnSpPr>
        <p:spPr>
          <a:xfrm>
            <a:off x="4686300" y="3784600"/>
            <a:ext cx="2051050" cy="7620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59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FE19-86F1-ED75-9D2D-76D905B3B3E4}"/>
              </a:ext>
            </a:extLst>
          </p:cNvPr>
          <p:cNvSpPr>
            <a:spLocks noGrp="1"/>
          </p:cNvSpPr>
          <p:nvPr>
            <p:ph type="title"/>
          </p:nvPr>
        </p:nvSpPr>
        <p:spPr>
          <a:xfrm>
            <a:off x="457200" y="55875"/>
            <a:ext cx="8229600" cy="481500"/>
          </a:xfrm>
        </p:spPr>
        <p:txBody>
          <a:bodyPr/>
          <a:lstStyle/>
          <a:p>
            <a:r>
              <a:rPr lang="en" dirty="0">
                <a:solidFill>
                  <a:schemeClr val="dk1"/>
                </a:solidFill>
              </a:rPr>
              <a:t>2.Graphics</a:t>
            </a:r>
            <a:endParaRPr lang="en-US" dirty="0"/>
          </a:p>
        </p:txBody>
      </p:sp>
      <p:sp>
        <p:nvSpPr>
          <p:cNvPr id="4" name="TextBox 3">
            <a:extLst>
              <a:ext uri="{FF2B5EF4-FFF2-40B4-BE49-F238E27FC236}">
                <a16:creationId xmlns:a16="http://schemas.microsoft.com/office/drawing/2014/main" id="{346CC7DA-F8BA-FF5C-9C82-A76F3FB4AEC1}"/>
              </a:ext>
            </a:extLst>
          </p:cNvPr>
          <p:cNvSpPr txBox="1"/>
          <p:nvPr/>
        </p:nvSpPr>
        <p:spPr>
          <a:xfrm>
            <a:off x="2306796" y="556048"/>
            <a:ext cx="4572000" cy="307777"/>
          </a:xfrm>
          <a:prstGeom prst="rect">
            <a:avLst/>
          </a:prstGeom>
          <a:noFill/>
          <a:ln>
            <a:solidFill>
              <a:schemeClr val="tx1"/>
            </a:solidFill>
          </a:ln>
        </p:spPr>
        <p:txBody>
          <a:bodyPr wrap="square">
            <a:spAutoFit/>
          </a:bodyPr>
          <a:lstStyle/>
          <a:p>
            <a:r>
              <a:rPr lang="en-US" dirty="0">
                <a:latin typeface="Calibri" panose="020F0502020204030204" pitchFamily="34" charset="0"/>
                <a:ea typeface="Calibri" panose="020F0502020204030204" pitchFamily="34" charset="0"/>
                <a:cs typeface="Arial" panose="020B0604020202020204" pitchFamily="34" charset="0"/>
              </a:rPr>
              <a:t>B</a:t>
            </a:r>
            <a:r>
              <a:rPr lang="en-US" sz="1400" dirty="0">
                <a:effectLst/>
                <a:latin typeface="Calibri" panose="020F0502020204030204" pitchFamily="34" charset="0"/>
                <a:ea typeface="Calibri" panose="020F0502020204030204" pitchFamily="34" charset="0"/>
                <a:cs typeface="Arial" panose="020B0604020202020204" pitchFamily="34" charset="0"/>
              </a:rPr>
              <a:t>oxplot of ADWG0021 and separate boxplots per Treatment </a:t>
            </a:r>
            <a:endParaRPr lang="en-US" dirty="0"/>
          </a:p>
        </p:txBody>
      </p:sp>
      <p:pic>
        <p:nvPicPr>
          <p:cNvPr id="5" name="Picture 4" descr="A picture containing text, font, screenshot, line&#10;&#10;Description automatically generated">
            <a:extLst>
              <a:ext uri="{FF2B5EF4-FFF2-40B4-BE49-F238E27FC236}">
                <a16:creationId xmlns:a16="http://schemas.microsoft.com/office/drawing/2014/main" id="{145C4D1A-224E-90ED-DFEE-90BF7D7C6214}"/>
              </a:ext>
            </a:extLst>
          </p:cNvPr>
          <p:cNvPicPr>
            <a:picLocks noChangeAspect="1"/>
          </p:cNvPicPr>
          <p:nvPr/>
        </p:nvPicPr>
        <p:blipFill rotWithShape="1">
          <a:blip r:embed="rId3">
            <a:extLst>
              <a:ext uri="{28A0092B-C50C-407E-A947-70E740481C1C}">
                <a14:useLocalDpi xmlns:a14="http://schemas.microsoft.com/office/drawing/2010/main" val="0"/>
              </a:ext>
            </a:extLst>
          </a:blip>
          <a:srcRect b="16862"/>
          <a:stretch/>
        </p:blipFill>
        <p:spPr>
          <a:xfrm>
            <a:off x="2201544" y="1053260"/>
            <a:ext cx="5236210" cy="541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A picture containing diagram, screenshot, rectangle, plan&#10;&#10;Description automatically generated">
            <a:extLst>
              <a:ext uri="{FF2B5EF4-FFF2-40B4-BE49-F238E27FC236}">
                <a16:creationId xmlns:a16="http://schemas.microsoft.com/office/drawing/2014/main" id="{7932C1F5-CA8C-9FB7-44AB-3CC2F0509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396" y="1995806"/>
            <a:ext cx="4733607" cy="2668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AC4CE6F-A89A-A2D5-23C3-EA566D262450}"/>
              </a:ext>
            </a:extLst>
          </p:cNvPr>
          <p:cNvSpPr txBox="1"/>
          <p:nvPr/>
        </p:nvSpPr>
        <p:spPr>
          <a:xfrm>
            <a:off x="776183" y="1170198"/>
            <a:ext cx="930063" cy="307777"/>
          </a:xfrm>
          <a:prstGeom prst="rect">
            <a:avLst/>
          </a:prstGeom>
          <a:noFill/>
        </p:spPr>
        <p:txBody>
          <a:bodyPr wrap="none" rtlCol="0">
            <a:spAutoFit/>
          </a:bodyPr>
          <a:lstStyle/>
          <a:p>
            <a:r>
              <a:rPr lang="en-US" dirty="0"/>
              <a:t>The code</a:t>
            </a:r>
          </a:p>
        </p:txBody>
      </p:sp>
      <p:pic>
        <p:nvPicPr>
          <p:cNvPr id="9" name="Picture 8">
            <a:extLst>
              <a:ext uri="{FF2B5EF4-FFF2-40B4-BE49-F238E27FC236}">
                <a16:creationId xmlns:a16="http://schemas.microsoft.com/office/drawing/2014/main" id="{8AAFA0A8-B723-9AEA-A231-924783F9C5BA}"/>
              </a:ext>
            </a:extLst>
          </p:cNvPr>
          <p:cNvPicPr>
            <a:picLocks noChangeAspect="1"/>
          </p:cNvPicPr>
          <p:nvPr/>
        </p:nvPicPr>
        <p:blipFill rotWithShape="1">
          <a:blip r:embed="rId5"/>
          <a:srcRect l="2783" t="87901" r="85279" b="9012"/>
          <a:stretch/>
        </p:blipFill>
        <p:spPr>
          <a:xfrm>
            <a:off x="6878796" y="4820914"/>
            <a:ext cx="1588776" cy="156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09F32C7F-76F6-50F2-885B-CB390FD645D0}"/>
              </a:ext>
            </a:extLst>
          </p:cNvPr>
          <p:cNvSpPr/>
          <p:nvPr/>
        </p:nvSpPr>
        <p:spPr>
          <a:xfrm>
            <a:off x="5886450" y="4870450"/>
            <a:ext cx="812800" cy="6350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D927343-B346-A6BC-DDDF-844932493D3C}"/>
              </a:ext>
            </a:extLst>
          </p:cNvPr>
          <p:cNvSpPr txBox="1"/>
          <p:nvPr/>
        </p:nvSpPr>
        <p:spPr>
          <a:xfrm>
            <a:off x="5073650" y="4745203"/>
            <a:ext cx="1009650" cy="307777"/>
          </a:xfrm>
          <a:prstGeom prst="rect">
            <a:avLst/>
          </a:prstGeom>
          <a:noFill/>
        </p:spPr>
        <p:txBody>
          <a:bodyPr wrap="square" rtlCol="0">
            <a:spAutoFit/>
          </a:bodyPr>
          <a:lstStyle/>
          <a:p>
            <a:r>
              <a:rPr lang="en-US" dirty="0"/>
              <a:t>outliers</a:t>
            </a:r>
          </a:p>
        </p:txBody>
      </p:sp>
      <p:sp>
        <p:nvSpPr>
          <p:cNvPr id="12" name="Arrow: Down 11">
            <a:extLst>
              <a:ext uri="{FF2B5EF4-FFF2-40B4-BE49-F238E27FC236}">
                <a16:creationId xmlns:a16="http://schemas.microsoft.com/office/drawing/2014/main" id="{E301F694-6266-D1D2-B5F0-035669C9E328}"/>
              </a:ext>
            </a:extLst>
          </p:cNvPr>
          <p:cNvSpPr/>
          <p:nvPr/>
        </p:nvSpPr>
        <p:spPr>
          <a:xfrm rot="10800000">
            <a:off x="5302250" y="4090240"/>
            <a:ext cx="133350" cy="654963"/>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B7F0299-D92A-7544-3DCC-15F095F8CFCC}"/>
              </a:ext>
            </a:extLst>
          </p:cNvPr>
          <p:cNvSpPr txBox="1"/>
          <p:nvPr/>
        </p:nvSpPr>
        <p:spPr>
          <a:xfrm>
            <a:off x="223997" y="2729669"/>
            <a:ext cx="3602356" cy="1200329"/>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solidFill>
                  <a:srgbClr val="050E17"/>
                </a:solidFill>
                <a:latin typeface="-apple-system"/>
              </a:rPr>
              <a:t>Box plots( whisker plot) are used is a type of chart used to visualize the distribution of a numerical variable. </a:t>
            </a:r>
          </a:p>
          <a:p>
            <a:endParaRPr lang="en-US" sz="1200" dirty="0">
              <a:solidFill>
                <a:srgbClr val="050E17"/>
              </a:solidFill>
              <a:latin typeface="-apple-system"/>
            </a:endParaRPr>
          </a:p>
          <a:p>
            <a:pPr marL="171450" indent="-171450">
              <a:buFont typeface="Wingdings" panose="05000000000000000000" pitchFamily="2" charset="2"/>
              <a:buChar char="Ø"/>
            </a:pPr>
            <a:r>
              <a:rPr lang="en-US" sz="1200" dirty="0">
                <a:solidFill>
                  <a:srgbClr val="050E17"/>
                </a:solidFill>
                <a:latin typeface="-apple-system"/>
              </a:rPr>
              <a:t>It displays the median, quartiles, and outliers of the data in a compact format</a:t>
            </a:r>
          </a:p>
        </p:txBody>
      </p:sp>
    </p:spTree>
    <p:extLst>
      <p:ext uri="{BB962C8B-B14F-4D97-AF65-F5344CB8AC3E}">
        <p14:creationId xmlns:p14="http://schemas.microsoft.com/office/powerpoint/2010/main" val="447442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E0D1-BCC8-BB87-C5D0-D43FEBE1B73F}"/>
              </a:ext>
            </a:extLst>
          </p:cNvPr>
          <p:cNvSpPr>
            <a:spLocks noGrp="1"/>
          </p:cNvSpPr>
          <p:nvPr>
            <p:ph type="title"/>
          </p:nvPr>
        </p:nvSpPr>
        <p:spPr>
          <a:xfrm>
            <a:off x="381000" y="139700"/>
            <a:ext cx="8229600" cy="481500"/>
          </a:xfrm>
        </p:spPr>
        <p:txBody>
          <a:bodyPr/>
          <a:lstStyle/>
          <a:p>
            <a:r>
              <a:rPr lang="en-US" dirty="0"/>
              <a:t>3.Outliers</a:t>
            </a:r>
          </a:p>
        </p:txBody>
      </p:sp>
      <p:sp>
        <p:nvSpPr>
          <p:cNvPr id="5" name="TextBox 4">
            <a:extLst>
              <a:ext uri="{FF2B5EF4-FFF2-40B4-BE49-F238E27FC236}">
                <a16:creationId xmlns:a16="http://schemas.microsoft.com/office/drawing/2014/main" id="{F3EAE3BF-A87E-9089-E341-2365E7B50C04}"/>
              </a:ext>
            </a:extLst>
          </p:cNvPr>
          <p:cNvSpPr txBox="1"/>
          <p:nvPr/>
        </p:nvSpPr>
        <p:spPr>
          <a:xfrm>
            <a:off x="146050" y="770037"/>
            <a:ext cx="7924800" cy="492443"/>
          </a:xfrm>
          <a:prstGeom prst="rect">
            <a:avLst/>
          </a:prstGeom>
          <a:noFill/>
        </p:spPr>
        <p:txBody>
          <a:bodyPr wrap="square">
            <a:spAutoFit/>
          </a:bodyPr>
          <a:lstStyle/>
          <a:p>
            <a:pPr marL="171450" indent="-171450">
              <a:buFont typeface="Wingdings" panose="05000000000000000000" pitchFamily="2" charset="2"/>
              <a:buChar char="Ø"/>
            </a:pPr>
            <a:r>
              <a:rPr lang="en-US" sz="1200" dirty="0">
                <a:solidFill>
                  <a:srgbClr val="050E17"/>
                </a:solidFill>
                <a:latin typeface="-apple-system"/>
              </a:rPr>
              <a:t>Outliers are extreme or unusual values in a dataset that differ significantly from the majority of the other observations. </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99423AFE-871E-2855-A9E6-C986BE1EBF2C}"/>
              </a:ext>
            </a:extLst>
          </p:cNvPr>
          <p:cNvPicPr>
            <a:picLocks noChangeAspect="1"/>
          </p:cNvPicPr>
          <p:nvPr/>
        </p:nvPicPr>
        <p:blipFill rotWithShape="1">
          <a:blip r:embed="rId2">
            <a:extLst>
              <a:ext uri="{28A0092B-C50C-407E-A947-70E740481C1C}">
                <a14:useLocalDpi xmlns:a14="http://schemas.microsoft.com/office/drawing/2010/main" val="0"/>
              </a:ext>
            </a:extLst>
          </a:blip>
          <a:srcRect l="4060" t="16630" r="54789" b="55199"/>
          <a:stretch/>
        </p:blipFill>
        <p:spPr bwMode="auto">
          <a:xfrm>
            <a:off x="2391092" y="1174750"/>
            <a:ext cx="4209415" cy="941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4CA76A1-DD11-F56F-65F4-69BE3334128C}"/>
              </a:ext>
            </a:extLst>
          </p:cNvPr>
          <p:cNvSpPr txBox="1"/>
          <p:nvPr/>
        </p:nvSpPr>
        <p:spPr>
          <a:xfrm>
            <a:off x="698500" y="1381531"/>
            <a:ext cx="1257300" cy="307777"/>
          </a:xfrm>
          <a:prstGeom prst="rect">
            <a:avLst/>
          </a:prstGeom>
          <a:noFill/>
        </p:spPr>
        <p:txBody>
          <a:bodyPr wrap="square" rtlCol="0">
            <a:spAutoFit/>
          </a:bodyPr>
          <a:lstStyle/>
          <a:p>
            <a:r>
              <a:rPr lang="en-US" dirty="0"/>
              <a:t>The code</a:t>
            </a:r>
          </a:p>
        </p:txBody>
      </p:sp>
      <p:pic>
        <p:nvPicPr>
          <p:cNvPr id="8" name="Picture 7" descr="A screenshot of a computer&#10;&#10;Description automatically generated">
            <a:extLst>
              <a:ext uri="{FF2B5EF4-FFF2-40B4-BE49-F238E27FC236}">
                <a16:creationId xmlns:a16="http://schemas.microsoft.com/office/drawing/2014/main" id="{ADA86036-F6C2-6638-1F6E-9764194F2E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827" t="31881" r="1450" b="5859"/>
          <a:stretch/>
        </p:blipFill>
        <p:spPr bwMode="auto">
          <a:xfrm>
            <a:off x="469900" y="2374900"/>
            <a:ext cx="2010092" cy="2628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9" name="Picture 8" descr="A screenshot of a computer&#10;&#10;Description automatically generated">
            <a:extLst>
              <a:ext uri="{FF2B5EF4-FFF2-40B4-BE49-F238E27FC236}">
                <a16:creationId xmlns:a16="http://schemas.microsoft.com/office/drawing/2014/main" id="{58C3E838-4CA4-F929-BB8D-DBC688A114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8712" t="33908" r="1834" b="6687"/>
          <a:stretch/>
        </p:blipFill>
        <p:spPr bwMode="auto">
          <a:xfrm>
            <a:off x="3759200" y="2374900"/>
            <a:ext cx="1936750" cy="2658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CDA6496D-E241-C07E-0832-8327F2CFF3A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184" t="33559" r="1648" b="5858"/>
          <a:stretch/>
        </p:blipFill>
        <p:spPr bwMode="auto">
          <a:xfrm>
            <a:off x="6813550" y="2374900"/>
            <a:ext cx="2015437" cy="2658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129160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95AC-1CCF-D39A-3D94-DE3C5FC18E07}"/>
              </a:ext>
            </a:extLst>
          </p:cNvPr>
          <p:cNvSpPr>
            <a:spLocks noGrp="1"/>
          </p:cNvSpPr>
          <p:nvPr>
            <p:ph type="title"/>
          </p:nvPr>
        </p:nvSpPr>
        <p:spPr>
          <a:xfrm>
            <a:off x="457200" y="686538"/>
            <a:ext cx="8229600" cy="481500"/>
          </a:xfrm>
        </p:spPr>
        <p:txBody>
          <a:bodyPr/>
          <a:lstStyle/>
          <a:p>
            <a:r>
              <a:rPr lang="en-US" sz="3200" dirty="0">
                <a:latin typeface="Calibri Light" panose="020F0302020204030204" pitchFamily="34" charset="0"/>
                <a:ea typeface="Calibri" panose="020F0502020204030204" pitchFamily="34" charset="0"/>
              </a:rPr>
              <a:t>4)Testing</a:t>
            </a:r>
            <a:r>
              <a:rPr lang="en-US" sz="3200" spc="-50" dirty="0">
                <a:latin typeface="Calibri Light" panose="020F0302020204030204" pitchFamily="34" charset="0"/>
                <a:ea typeface="Calibri" panose="020F0502020204030204" pitchFamily="34" charset="0"/>
              </a:rPr>
              <a:t> </a:t>
            </a:r>
            <a:r>
              <a:rPr lang="en-US" sz="3200" dirty="0">
                <a:latin typeface="Calibri Light" panose="020F0302020204030204" pitchFamily="34" charset="0"/>
                <a:ea typeface="Calibri" panose="020F0502020204030204" pitchFamily="34" charset="0"/>
              </a:rPr>
              <a:t>for</a:t>
            </a:r>
            <a:r>
              <a:rPr lang="en-US" sz="3200" spc="-45" dirty="0">
                <a:latin typeface="Calibri Light" panose="020F0302020204030204" pitchFamily="34" charset="0"/>
                <a:ea typeface="Calibri" panose="020F0502020204030204" pitchFamily="34" charset="0"/>
              </a:rPr>
              <a:t> </a:t>
            </a:r>
            <a:r>
              <a:rPr lang="en-US" sz="3200" dirty="0">
                <a:latin typeface="Calibri Light" panose="020F0302020204030204" pitchFamily="34" charset="0"/>
                <a:ea typeface="Calibri" panose="020F0502020204030204" pitchFamily="34" charset="0"/>
              </a:rPr>
              <a:t>normality/ homoscedasticity</a:t>
            </a:r>
            <a:br>
              <a:rPr lang="en-US" sz="3200" dirty="0">
                <a:latin typeface="Calibri Light" panose="020F0302020204030204" pitchFamily="34" charset="0"/>
                <a:ea typeface="Calibri" panose="020F0502020204030204" pitchFamily="34" charset="0"/>
              </a:rPr>
            </a:br>
            <a:r>
              <a:rPr lang="en-US" sz="3200" dirty="0">
                <a:latin typeface="Calibri Light" panose="020F0302020204030204" pitchFamily="34" charset="0"/>
                <a:ea typeface="Calibri" panose="020F0502020204030204" pitchFamily="34" charset="0"/>
              </a:rPr>
              <a:t>QQ-PLOT</a:t>
            </a:r>
            <a:br>
              <a:rPr lang="en-US" sz="3200" dirty="0">
                <a:latin typeface="Calibri Light" panose="020F0302020204030204" pitchFamily="34" charset="0"/>
                <a:ea typeface="Calibri" panose="020F0502020204030204" pitchFamily="34" charset="0"/>
              </a:rPr>
            </a:br>
            <a:endParaRPr lang="en-US" dirty="0"/>
          </a:p>
        </p:txBody>
      </p:sp>
      <p:pic>
        <p:nvPicPr>
          <p:cNvPr id="6" name="Picture 5" descr="A screenshot of a computer&#10;&#10;Description automatically generated">
            <a:extLst>
              <a:ext uri="{FF2B5EF4-FFF2-40B4-BE49-F238E27FC236}">
                <a16:creationId xmlns:a16="http://schemas.microsoft.com/office/drawing/2014/main" id="{3D54E894-52FC-56DF-CC55-C102401A45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8848" t="30976" r="1301" b="7648"/>
          <a:stretch/>
        </p:blipFill>
        <p:spPr bwMode="auto">
          <a:xfrm>
            <a:off x="4192859" y="1521204"/>
            <a:ext cx="2412473" cy="2101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50950EE-BA06-FDB1-7D86-63B8B1FA8F60}"/>
              </a:ext>
            </a:extLst>
          </p:cNvPr>
          <p:cNvPicPr>
            <a:picLocks noChangeAspect="1"/>
          </p:cNvPicPr>
          <p:nvPr/>
        </p:nvPicPr>
        <p:blipFill>
          <a:blip r:embed="rId3"/>
          <a:stretch>
            <a:fillRect/>
          </a:stretch>
        </p:blipFill>
        <p:spPr>
          <a:xfrm>
            <a:off x="6905599" y="745029"/>
            <a:ext cx="2149191" cy="2282597"/>
          </a:xfrm>
          <a:prstGeom prst="rect">
            <a:avLst/>
          </a:prstGeom>
        </p:spPr>
      </p:pic>
      <p:pic>
        <p:nvPicPr>
          <p:cNvPr id="8" name="Picture 7">
            <a:extLst>
              <a:ext uri="{FF2B5EF4-FFF2-40B4-BE49-F238E27FC236}">
                <a16:creationId xmlns:a16="http://schemas.microsoft.com/office/drawing/2014/main" id="{0BFDBDB3-01FA-E8AC-A881-62B612D7B7C0}"/>
              </a:ext>
            </a:extLst>
          </p:cNvPr>
          <p:cNvPicPr>
            <a:picLocks noChangeAspect="1"/>
          </p:cNvPicPr>
          <p:nvPr/>
        </p:nvPicPr>
        <p:blipFill>
          <a:blip r:embed="rId4"/>
          <a:stretch>
            <a:fillRect/>
          </a:stretch>
        </p:blipFill>
        <p:spPr>
          <a:xfrm>
            <a:off x="6905599" y="3086117"/>
            <a:ext cx="2149191" cy="1868785"/>
          </a:xfrm>
          <a:prstGeom prst="rect">
            <a:avLst/>
          </a:prstGeom>
        </p:spPr>
      </p:pic>
      <p:sp>
        <p:nvSpPr>
          <p:cNvPr id="10" name="TextBox 9">
            <a:extLst>
              <a:ext uri="{FF2B5EF4-FFF2-40B4-BE49-F238E27FC236}">
                <a16:creationId xmlns:a16="http://schemas.microsoft.com/office/drawing/2014/main" id="{2C6C456D-AC99-773F-A338-0260A06FAF74}"/>
              </a:ext>
            </a:extLst>
          </p:cNvPr>
          <p:cNvSpPr txBox="1"/>
          <p:nvPr/>
        </p:nvSpPr>
        <p:spPr>
          <a:xfrm>
            <a:off x="156117" y="2406292"/>
            <a:ext cx="3427141" cy="773673"/>
          </a:xfrm>
          <a:prstGeom prst="rect">
            <a:avLst/>
          </a:prstGeom>
          <a:noFill/>
        </p:spPr>
        <p:txBody>
          <a:bodyPr wrap="square">
            <a:spAutoFit/>
          </a:bodyPr>
          <a:lstStyle/>
          <a:p>
            <a:pPr marL="0"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Arial" panose="020B0604020202020204" pitchFamily="34" charset="0"/>
              </a:rPr>
              <a:t> Graphs reflect normal distribution because the plotting between the observed versus the expected follow a line.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97456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EA1B-0CDC-4A91-541B-9FC40817939B}"/>
              </a:ext>
            </a:extLst>
          </p:cNvPr>
          <p:cNvSpPr>
            <a:spLocks noGrp="1"/>
          </p:cNvSpPr>
          <p:nvPr>
            <p:ph type="title"/>
          </p:nvPr>
        </p:nvSpPr>
        <p:spPr/>
        <p:txBody>
          <a:bodyPr/>
          <a:lstStyle/>
          <a:p>
            <a:r>
              <a:rPr lang="en-US" dirty="0"/>
              <a:t>Shapiro Test </a:t>
            </a:r>
          </a:p>
        </p:txBody>
      </p:sp>
      <p:pic>
        <p:nvPicPr>
          <p:cNvPr id="5" name="Picture 4" descr="A screenshot of a computer&#10;&#10;Description automatically generated">
            <a:extLst>
              <a:ext uri="{FF2B5EF4-FFF2-40B4-BE49-F238E27FC236}">
                <a16:creationId xmlns:a16="http://schemas.microsoft.com/office/drawing/2014/main" id="{EE349273-F70C-F9B0-FA9D-873076D1DE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210" r="40316" b="6490"/>
          <a:stretch/>
        </p:blipFill>
        <p:spPr bwMode="auto">
          <a:xfrm>
            <a:off x="1672683" y="1686385"/>
            <a:ext cx="5340209" cy="1625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AF28408-5138-E9B8-4EBA-D66880FE6C8C}"/>
              </a:ext>
            </a:extLst>
          </p:cNvPr>
          <p:cNvSpPr txBox="1"/>
          <p:nvPr/>
        </p:nvSpPr>
        <p:spPr>
          <a:xfrm>
            <a:off x="1375317" y="4104873"/>
            <a:ext cx="6653561" cy="523220"/>
          </a:xfrm>
          <a:prstGeom prst="rect">
            <a:avLst/>
          </a:prstGeom>
          <a:noFill/>
        </p:spPr>
        <p:txBody>
          <a:bodyPr wrap="square">
            <a:spAutoFit/>
          </a:bodyPr>
          <a:lstStyle/>
          <a:p>
            <a:pPr algn="ctr"/>
            <a:r>
              <a:rPr lang="en-US" dirty="0">
                <a:solidFill>
                  <a:srgbClr val="002060"/>
                </a:solidFill>
              </a:rPr>
              <a:t>Result of Shapiro test in ADWG0021, ADWG0050, ADWG2150    p-value&gt;0.05: not enough evidence to reject null hypothesis.</a:t>
            </a:r>
          </a:p>
        </p:txBody>
      </p:sp>
    </p:spTree>
    <p:extLst>
      <p:ext uri="{BB962C8B-B14F-4D97-AF65-F5344CB8AC3E}">
        <p14:creationId xmlns:p14="http://schemas.microsoft.com/office/powerpoint/2010/main" val="289185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1"/>
          <p:cNvSpPr/>
          <p:nvPr/>
        </p:nvSpPr>
        <p:spPr>
          <a:xfrm rot="-5400000">
            <a:off x="333727" y="1408601"/>
            <a:ext cx="2135857" cy="2473105"/>
          </a:xfrm>
          <a:prstGeom prst="round2SameRect">
            <a:avLst>
              <a:gd name="adj1" fmla="val 17662"/>
              <a:gd name="adj2"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txBox="1">
            <a:spLocks noGrp="1"/>
          </p:cNvSpPr>
          <p:nvPr>
            <p:ph type="title"/>
          </p:nvPr>
        </p:nvSpPr>
        <p:spPr>
          <a:xfrm>
            <a:off x="631204" y="589080"/>
            <a:ext cx="8229600" cy="481500"/>
          </a:xfrm>
          <a:prstGeom prst="rect">
            <a:avLst/>
          </a:prstGeom>
        </p:spPr>
        <p:txBody>
          <a:bodyPr spcFirstLastPara="1" wrap="square" lIns="91425" tIns="91425" rIns="91425" bIns="91425" anchor="ctr" anchorCtr="0">
            <a:noAutofit/>
          </a:bodyPr>
          <a:lstStyle/>
          <a:p>
            <a:r>
              <a:rPr lang="en" sz="3200" b="1" dirty="0">
                <a:solidFill>
                  <a:schemeClr val="tx1"/>
                </a:solidFill>
                <a:latin typeface="Fira Sans Extra Condensed SemiBold"/>
                <a:ea typeface="Fira Sans Extra Condensed SemiBold"/>
                <a:cs typeface="Fira Sans Extra Condensed SemiBold"/>
                <a:sym typeface="Fira Sans Extra Condensed SemiBold"/>
              </a:rPr>
              <a:t>Team Members</a:t>
            </a:r>
            <a:br>
              <a:rPr lang="en-US" sz="3200" b="1" dirty="0">
                <a:solidFill>
                  <a:schemeClr val="tx1"/>
                </a:solidFill>
                <a:latin typeface="Fira Sans Extra Condensed SemiBold"/>
                <a:ea typeface="Fira Sans Extra Condensed SemiBold"/>
                <a:cs typeface="Fira Sans Extra Condensed SemiBold"/>
                <a:sym typeface="Fira Sans Extra Condensed SemiBold"/>
              </a:rPr>
            </a:br>
            <a:endParaRPr dirty="0">
              <a:solidFill>
                <a:schemeClr val="dk1"/>
              </a:solidFill>
            </a:endParaRPr>
          </a:p>
        </p:txBody>
      </p:sp>
      <p:sp>
        <p:nvSpPr>
          <p:cNvPr id="859" name="Google Shape;859;p31"/>
          <p:cNvSpPr/>
          <p:nvPr/>
        </p:nvSpPr>
        <p:spPr>
          <a:xfrm>
            <a:off x="4411434" y="1305727"/>
            <a:ext cx="487809" cy="783105"/>
          </a:xfrm>
          <a:custGeom>
            <a:avLst/>
            <a:gdLst/>
            <a:ahLst/>
            <a:cxnLst/>
            <a:rect l="l" t="t" r="r" b="b"/>
            <a:pathLst>
              <a:path w="21131" h="37211" extrusionOk="0">
                <a:moveTo>
                  <a:pt x="0" y="17523"/>
                </a:moveTo>
                <a:lnTo>
                  <a:pt x="0" y="37211"/>
                </a:lnTo>
                <a:lnTo>
                  <a:pt x="21131" y="25357"/>
                </a:lnTo>
                <a:lnTo>
                  <a:pt x="21131" y="0"/>
                </a:lnTo>
                <a:close/>
              </a:path>
            </a:pathLst>
          </a:custGeom>
          <a:solidFill>
            <a:srgbClr val="F8AA05"/>
          </a:solidFill>
          <a:ln>
            <a:noFill/>
          </a:ln>
        </p:spPr>
      </p:sp>
      <p:sp>
        <p:nvSpPr>
          <p:cNvPr id="860" name="Google Shape;860;p31"/>
          <p:cNvSpPr/>
          <p:nvPr/>
        </p:nvSpPr>
        <p:spPr>
          <a:xfrm>
            <a:off x="4417489" y="1881451"/>
            <a:ext cx="472012" cy="663651"/>
          </a:xfrm>
          <a:custGeom>
            <a:avLst/>
            <a:gdLst/>
            <a:ahLst/>
            <a:cxnLst/>
            <a:rect l="l" t="t" r="r" b="b"/>
            <a:pathLst>
              <a:path w="19766" h="34029" extrusionOk="0">
                <a:moveTo>
                  <a:pt x="19765" y="0"/>
                </a:moveTo>
                <a:lnTo>
                  <a:pt x="1" y="12299"/>
                </a:lnTo>
                <a:lnTo>
                  <a:pt x="1" y="34028"/>
                </a:lnTo>
                <a:lnTo>
                  <a:pt x="19765" y="27837"/>
                </a:lnTo>
                <a:lnTo>
                  <a:pt x="19765" y="0"/>
                </a:lnTo>
                <a:close/>
              </a:path>
            </a:pathLst>
          </a:custGeom>
          <a:solidFill>
            <a:srgbClr val="E9B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1" name="Google Shape;861;p31"/>
          <p:cNvSpPr/>
          <p:nvPr/>
        </p:nvSpPr>
        <p:spPr>
          <a:xfrm rot="5400000">
            <a:off x="6516600" y="254251"/>
            <a:ext cx="543000" cy="3797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2" name="Google Shape;862;p31"/>
          <p:cNvSpPr/>
          <p:nvPr/>
        </p:nvSpPr>
        <p:spPr>
          <a:xfrm>
            <a:off x="2647950" y="2121304"/>
            <a:ext cx="1769619" cy="423789"/>
          </a:xfrm>
          <a:custGeom>
            <a:avLst/>
            <a:gdLst/>
            <a:ahLst/>
            <a:cxnLst/>
            <a:rect l="l" t="t" r="r" b="b"/>
            <a:pathLst>
              <a:path w="65378" h="21730" extrusionOk="0">
                <a:moveTo>
                  <a:pt x="1" y="0"/>
                </a:moveTo>
                <a:lnTo>
                  <a:pt x="1" y="21729"/>
                </a:lnTo>
                <a:lnTo>
                  <a:pt x="65378" y="21729"/>
                </a:lnTo>
                <a:lnTo>
                  <a:pt x="65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3" name="Google Shape;863;p31"/>
          <p:cNvSpPr/>
          <p:nvPr/>
        </p:nvSpPr>
        <p:spPr>
          <a:xfrm>
            <a:off x="4417489" y="1881201"/>
            <a:ext cx="472012" cy="663651"/>
          </a:xfrm>
          <a:custGeom>
            <a:avLst/>
            <a:gdLst/>
            <a:ahLst/>
            <a:cxnLst/>
            <a:rect l="l" t="t" r="r" b="b"/>
            <a:pathLst>
              <a:path w="19766" h="34029" extrusionOk="0">
                <a:moveTo>
                  <a:pt x="19765" y="0"/>
                </a:moveTo>
                <a:lnTo>
                  <a:pt x="1" y="12299"/>
                </a:lnTo>
                <a:lnTo>
                  <a:pt x="1" y="34028"/>
                </a:lnTo>
                <a:lnTo>
                  <a:pt x="19765" y="27837"/>
                </a:lnTo>
                <a:lnTo>
                  <a:pt x="19765" y="0"/>
                </a:lnTo>
                <a:close/>
              </a:path>
            </a:pathLst>
          </a:custGeom>
          <a:solidFill>
            <a:srgbClr val="C76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4" name="Google Shape;864;p31"/>
          <p:cNvSpPr/>
          <p:nvPr/>
        </p:nvSpPr>
        <p:spPr>
          <a:xfrm rot="5400000">
            <a:off x="6516450" y="829969"/>
            <a:ext cx="543000" cy="3797400"/>
          </a:xfrm>
          <a:prstGeom prst="round2SameRect">
            <a:avLst>
              <a:gd name="adj1" fmla="val 50000"/>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5" name="Google Shape;865;p31"/>
          <p:cNvSpPr/>
          <p:nvPr/>
        </p:nvSpPr>
        <p:spPr>
          <a:xfrm>
            <a:off x="2647950" y="2577101"/>
            <a:ext cx="1769619" cy="423789"/>
          </a:xfrm>
          <a:custGeom>
            <a:avLst/>
            <a:gdLst/>
            <a:ahLst/>
            <a:cxnLst/>
            <a:rect l="l" t="t" r="r" b="b"/>
            <a:pathLst>
              <a:path w="65378" h="21730" extrusionOk="0">
                <a:moveTo>
                  <a:pt x="1" y="0"/>
                </a:moveTo>
                <a:lnTo>
                  <a:pt x="1" y="21729"/>
                </a:lnTo>
                <a:lnTo>
                  <a:pt x="65378" y="21729"/>
                </a:lnTo>
                <a:lnTo>
                  <a:pt x="653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6" name="Google Shape;866;p31"/>
          <p:cNvSpPr/>
          <p:nvPr/>
        </p:nvSpPr>
        <p:spPr>
          <a:xfrm>
            <a:off x="4417489" y="2457516"/>
            <a:ext cx="472012" cy="543379"/>
          </a:xfrm>
          <a:custGeom>
            <a:avLst/>
            <a:gdLst/>
            <a:ahLst/>
            <a:cxnLst/>
            <a:rect l="l" t="t" r="r" b="b"/>
            <a:pathLst>
              <a:path w="19766" h="27862" extrusionOk="0">
                <a:moveTo>
                  <a:pt x="19765" y="1"/>
                </a:moveTo>
                <a:lnTo>
                  <a:pt x="1" y="6132"/>
                </a:lnTo>
                <a:lnTo>
                  <a:pt x="1" y="27861"/>
                </a:lnTo>
                <a:lnTo>
                  <a:pt x="19765" y="27837"/>
                </a:lnTo>
                <a:lnTo>
                  <a:pt x="19765" y="1"/>
                </a:lnTo>
                <a:close/>
              </a:path>
            </a:pathLst>
          </a:custGeom>
          <a:solidFill>
            <a:srgbClr val="F5D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7" name="Google Shape;867;p31"/>
          <p:cNvSpPr/>
          <p:nvPr/>
        </p:nvSpPr>
        <p:spPr>
          <a:xfrm>
            <a:off x="4417489" y="2457061"/>
            <a:ext cx="472012" cy="543379"/>
          </a:xfrm>
          <a:custGeom>
            <a:avLst/>
            <a:gdLst/>
            <a:ahLst/>
            <a:cxnLst/>
            <a:rect l="l" t="t" r="r" b="b"/>
            <a:pathLst>
              <a:path w="19766" h="27862" extrusionOk="0">
                <a:moveTo>
                  <a:pt x="19765" y="1"/>
                </a:moveTo>
                <a:lnTo>
                  <a:pt x="1" y="6132"/>
                </a:lnTo>
                <a:lnTo>
                  <a:pt x="1" y="27861"/>
                </a:lnTo>
                <a:lnTo>
                  <a:pt x="19765" y="27837"/>
                </a:lnTo>
                <a:lnTo>
                  <a:pt x="19765" y="1"/>
                </a:lnTo>
                <a:close/>
              </a:path>
            </a:pathLst>
          </a:custGeom>
          <a:solidFill>
            <a:srgbClr val="8D3C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8" name="Google Shape;868;p31"/>
          <p:cNvSpPr/>
          <p:nvPr/>
        </p:nvSpPr>
        <p:spPr>
          <a:xfrm rot="5400000">
            <a:off x="6516450" y="1406223"/>
            <a:ext cx="543000" cy="37974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9" name="Google Shape;869;p31"/>
          <p:cNvSpPr/>
          <p:nvPr/>
        </p:nvSpPr>
        <p:spPr>
          <a:xfrm>
            <a:off x="2647950" y="3033132"/>
            <a:ext cx="1769619" cy="423789"/>
          </a:xfrm>
          <a:custGeom>
            <a:avLst/>
            <a:gdLst/>
            <a:ahLst/>
            <a:cxnLst/>
            <a:rect l="l" t="t" r="r" b="b"/>
            <a:pathLst>
              <a:path w="65378" h="21730" extrusionOk="0">
                <a:moveTo>
                  <a:pt x="1" y="0"/>
                </a:moveTo>
                <a:lnTo>
                  <a:pt x="1" y="21729"/>
                </a:lnTo>
                <a:lnTo>
                  <a:pt x="65378" y="21729"/>
                </a:lnTo>
                <a:lnTo>
                  <a:pt x="653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0" name="Google Shape;870;p31"/>
          <p:cNvSpPr/>
          <p:nvPr/>
        </p:nvSpPr>
        <p:spPr>
          <a:xfrm>
            <a:off x="4417489" y="3033132"/>
            <a:ext cx="472012" cy="543359"/>
          </a:xfrm>
          <a:custGeom>
            <a:avLst/>
            <a:gdLst/>
            <a:ahLst/>
            <a:cxnLst/>
            <a:rect l="l" t="t" r="r" b="b"/>
            <a:pathLst>
              <a:path w="19766" h="27861" extrusionOk="0">
                <a:moveTo>
                  <a:pt x="1" y="0"/>
                </a:moveTo>
                <a:lnTo>
                  <a:pt x="1" y="21729"/>
                </a:lnTo>
                <a:lnTo>
                  <a:pt x="19765" y="27861"/>
                </a:lnTo>
                <a:lnTo>
                  <a:pt x="19765" y="24"/>
                </a:lnTo>
                <a:lnTo>
                  <a:pt x="1" y="0"/>
                </a:lnTo>
                <a:close/>
              </a:path>
            </a:pathLst>
          </a:custGeom>
          <a:solidFill>
            <a:srgbClr val="E75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1" name="Google Shape;871;p31"/>
          <p:cNvSpPr/>
          <p:nvPr/>
        </p:nvSpPr>
        <p:spPr>
          <a:xfrm>
            <a:off x="4417489" y="3032882"/>
            <a:ext cx="472012" cy="543359"/>
          </a:xfrm>
          <a:custGeom>
            <a:avLst/>
            <a:gdLst/>
            <a:ahLst/>
            <a:cxnLst/>
            <a:rect l="l" t="t" r="r" b="b"/>
            <a:pathLst>
              <a:path w="19766" h="27861" extrusionOk="0">
                <a:moveTo>
                  <a:pt x="1" y="0"/>
                </a:moveTo>
                <a:lnTo>
                  <a:pt x="1" y="21729"/>
                </a:lnTo>
                <a:lnTo>
                  <a:pt x="19765" y="27861"/>
                </a:lnTo>
                <a:lnTo>
                  <a:pt x="19765" y="24"/>
                </a:lnTo>
                <a:lnTo>
                  <a:pt x="1" y="0"/>
                </a:lnTo>
                <a:close/>
              </a:path>
            </a:pathLst>
          </a:custGeom>
          <a:solidFill>
            <a:srgbClr val="3D8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7" name="Google Shape;877;p31"/>
          <p:cNvSpPr/>
          <p:nvPr/>
        </p:nvSpPr>
        <p:spPr>
          <a:xfrm rot="5400000">
            <a:off x="6516600" y="-321475"/>
            <a:ext cx="543000" cy="3797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8" name="Google Shape;878;p31"/>
          <p:cNvSpPr/>
          <p:nvPr/>
        </p:nvSpPr>
        <p:spPr>
          <a:xfrm>
            <a:off x="2647950" y="1665074"/>
            <a:ext cx="1769619" cy="423789"/>
          </a:xfrm>
          <a:custGeom>
            <a:avLst/>
            <a:gdLst/>
            <a:ahLst/>
            <a:cxnLst/>
            <a:rect l="l" t="t" r="r" b="b"/>
            <a:pathLst>
              <a:path w="65378" h="21730" extrusionOk="0">
                <a:moveTo>
                  <a:pt x="1" y="0"/>
                </a:moveTo>
                <a:lnTo>
                  <a:pt x="1" y="21729"/>
                </a:lnTo>
                <a:lnTo>
                  <a:pt x="65378" y="21729"/>
                </a:lnTo>
                <a:lnTo>
                  <a:pt x="65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0" name="Google Shape;880;p31"/>
          <p:cNvSpPr txBox="1"/>
          <p:nvPr/>
        </p:nvSpPr>
        <p:spPr>
          <a:xfrm>
            <a:off x="5097612" y="1335542"/>
            <a:ext cx="3763192" cy="52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tx1"/>
                </a:solidFill>
                <a:latin typeface="Roboto"/>
                <a:ea typeface="Roboto"/>
                <a:cs typeface="Roboto"/>
                <a:sym typeface="Roboto"/>
              </a:rPr>
              <a:t>Sarah Mahmoud(</a:t>
            </a:r>
            <a:r>
              <a:rPr lang="en" sz="1200" b="1" dirty="0">
                <a:solidFill>
                  <a:schemeClr val="tx1"/>
                </a:solidFill>
                <a:latin typeface="Roboto"/>
                <a:ea typeface="Roboto"/>
                <a:cs typeface="Roboto"/>
                <a:sym typeface="Roboto"/>
              </a:rPr>
              <a:t>Graphics outliers-hypothesis testing</a:t>
            </a:r>
            <a:r>
              <a:rPr lang="en" sz="1800" b="1" dirty="0">
                <a:solidFill>
                  <a:schemeClr val="tx1"/>
                </a:solidFill>
                <a:latin typeface="Roboto"/>
                <a:ea typeface="Roboto"/>
                <a:cs typeface="Roboto"/>
                <a:sym typeface="Roboto"/>
              </a:rPr>
              <a:t>)</a:t>
            </a:r>
            <a:endParaRPr sz="1800" b="1" dirty="0">
              <a:solidFill>
                <a:schemeClr val="tx1"/>
              </a:solidFill>
              <a:latin typeface="Roboto"/>
              <a:ea typeface="Roboto"/>
              <a:cs typeface="Roboto"/>
              <a:sym typeface="Roboto"/>
            </a:endParaRPr>
          </a:p>
        </p:txBody>
      </p:sp>
      <p:sp>
        <p:nvSpPr>
          <p:cNvPr id="881" name="Google Shape;881;p31"/>
          <p:cNvSpPr txBox="1"/>
          <p:nvPr/>
        </p:nvSpPr>
        <p:spPr>
          <a:xfrm>
            <a:off x="2677213" y="1722900"/>
            <a:ext cx="1711200" cy="309300"/>
          </a:xfrm>
          <a:prstGeom prst="rect">
            <a:avLst/>
          </a:prstGeom>
          <a:noFill/>
          <a:ln>
            <a:noFill/>
          </a:ln>
        </p:spPr>
        <p:txBody>
          <a:bodyPr spcFirstLastPara="1" wrap="square" lIns="91425" tIns="91425" rIns="91425" bIns="91425" anchor="ctr" anchorCtr="0">
            <a:noAutofit/>
          </a:bodyPr>
          <a:lstStyle/>
          <a:p>
            <a:r>
              <a:rPr lang="en" sz="1800" b="1" dirty="0">
                <a:solidFill>
                  <a:schemeClr val="tx1"/>
                </a:solidFill>
                <a:latin typeface="Roboto"/>
                <a:ea typeface="Roboto"/>
                <a:cs typeface="Roboto"/>
                <a:sym typeface="Fira Sans Extra Condensed SemiBold"/>
              </a:rPr>
              <a:t>202000408</a:t>
            </a:r>
            <a:endParaRPr sz="1800" b="1" dirty="0">
              <a:solidFill>
                <a:schemeClr val="tx1"/>
              </a:solidFill>
              <a:latin typeface="Roboto"/>
              <a:ea typeface="Roboto"/>
              <a:cs typeface="Roboto"/>
              <a:sym typeface="Fira Sans Extra Condensed SemiBold"/>
            </a:endParaRPr>
          </a:p>
        </p:txBody>
      </p:sp>
      <p:sp>
        <p:nvSpPr>
          <p:cNvPr id="882" name="Google Shape;882;p31"/>
          <p:cNvSpPr txBox="1"/>
          <p:nvPr/>
        </p:nvSpPr>
        <p:spPr>
          <a:xfrm>
            <a:off x="5029199" y="1869539"/>
            <a:ext cx="3978773" cy="540000"/>
          </a:xfrm>
          <a:prstGeom prst="rect">
            <a:avLst/>
          </a:prstGeom>
          <a:noFill/>
          <a:ln>
            <a:noFill/>
          </a:ln>
        </p:spPr>
        <p:txBody>
          <a:bodyPr spcFirstLastPara="1" wrap="square" lIns="91425" tIns="91425" rIns="91425" bIns="91425" anchor="ctr" anchorCtr="0">
            <a:noAutofit/>
          </a:bodyPr>
          <a:lstStyle/>
          <a:p>
            <a:r>
              <a:rPr lang="en" sz="1600" b="1" dirty="0">
                <a:solidFill>
                  <a:schemeClr val="tx1"/>
                </a:solidFill>
                <a:latin typeface="Roboto"/>
                <a:ea typeface="Roboto"/>
                <a:cs typeface="Roboto"/>
                <a:sym typeface="Roboto"/>
              </a:rPr>
              <a:t>Youmna Tarek</a:t>
            </a:r>
            <a:r>
              <a:rPr lang="en" sz="1200" b="1" dirty="0">
                <a:solidFill>
                  <a:schemeClr val="tx1"/>
                </a:solidFill>
                <a:latin typeface="Roboto"/>
                <a:ea typeface="Roboto"/>
                <a:cs typeface="Roboto"/>
                <a:sym typeface="Roboto"/>
              </a:rPr>
              <a:t>(Data Reading-Descripting Statistics-</a:t>
            </a:r>
          </a:p>
          <a:p>
            <a:r>
              <a:rPr lang="en" sz="1200" b="1" dirty="0">
                <a:solidFill>
                  <a:schemeClr val="tx1"/>
                </a:solidFill>
                <a:latin typeface="Roboto"/>
                <a:ea typeface="Roboto"/>
                <a:cs typeface="Roboto"/>
                <a:sym typeface="Roboto"/>
              </a:rPr>
              <a:t>hypothesis testing) </a:t>
            </a:r>
            <a:endParaRPr sz="1200" b="1" dirty="0">
              <a:solidFill>
                <a:schemeClr val="tx1"/>
              </a:solidFill>
              <a:latin typeface="Roboto"/>
              <a:ea typeface="Roboto"/>
              <a:cs typeface="Roboto"/>
              <a:sym typeface="Roboto"/>
            </a:endParaRPr>
          </a:p>
        </p:txBody>
      </p:sp>
      <p:sp>
        <p:nvSpPr>
          <p:cNvPr id="883" name="Google Shape;883;p31"/>
          <p:cNvSpPr txBox="1"/>
          <p:nvPr/>
        </p:nvSpPr>
        <p:spPr>
          <a:xfrm>
            <a:off x="5656095" y="2487649"/>
            <a:ext cx="1764000" cy="520800"/>
          </a:xfrm>
          <a:prstGeom prst="rect">
            <a:avLst/>
          </a:prstGeom>
          <a:noFill/>
          <a:ln>
            <a:noFill/>
          </a:ln>
        </p:spPr>
        <p:txBody>
          <a:bodyPr spcFirstLastPara="1" wrap="square" lIns="91425" tIns="91425" rIns="91425" bIns="91425" anchor="ctr" anchorCtr="0">
            <a:noAutofit/>
          </a:bodyPr>
          <a:lstStyle/>
          <a:p>
            <a:pPr marL="0" lvl="0" indent="0">
              <a:buFont typeface="Arial"/>
              <a:buNone/>
            </a:pPr>
            <a:r>
              <a:rPr lang="en" sz="1800" b="1" dirty="0">
                <a:solidFill>
                  <a:schemeClr val="tx1"/>
                </a:solidFill>
                <a:latin typeface="Roboto"/>
                <a:ea typeface="Roboto"/>
                <a:cs typeface="Roboto"/>
                <a:sym typeface="Roboto"/>
              </a:rPr>
              <a:t>Merna Salem</a:t>
            </a:r>
            <a:endParaRPr sz="1800" b="1" dirty="0">
              <a:solidFill>
                <a:schemeClr val="tx1"/>
              </a:solidFill>
              <a:latin typeface="Roboto"/>
              <a:ea typeface="Roboto"/>
              <a:cs typeface="Roboto"/>
              <a:sym typeface="Roboto"/>
            </a:endParaRPr>
          </a:p>
        </p:txBody>
      </p:sp>
      <p:sp>
        <p:nvSpPr>
          <p:cNvPr id="884" name="Google Shape;884;p31"/>
          <p:cNvSpPr txBox="1"/>
          <p:nvPr/>
        </p:nvSpPr>
        <p:spPr>
          <a:xfrm>
            <a:off x="5639783" y="3029263"/>
            <a:ext cx="2796242" cy="540000"/>
          </a:xfrm>
          <a:prstGeom prst="rect">
            <a:avLst/>
          </a:prstGeom>
          <a:noFill/>
          <a:ln>
            <a:noFill/>
          </a:ln>
        </p:spPr>
        <p:txBody>
          <a:bodyPr spcFirstLastPara="1" wrap="square" lIns="91425" tIns="91425" rIns="91425" bIns="91425" anchor="ctr" anchorCtr="0">
            <a:noAutofit/>
          </a:bodyPr>
          <a:lstStyle/>
          <a:p>
            <a:r>
              <a:rPr lang="en" sz="1800" b="1" dirty="0">
                <a:solidFill>
                  <a:schemeClr val="tx1"/>
                </a:solidFill>
                <a:latin typeface="Roboto"/>
                <a:ea typeface="Roboto"/>
                <a:cs typeface="Roboto"/>
                <a:sym typeface="Roboto"/>
              </a:rPr>
              <a:t>Mohamed Elteweay</a:t>
            </a:r>
            <a:endParaRPr sz="1800" b="1" dirty="0">
              <a:solidFill>
                <a:schemeClr val="tx1"/>
              </a:solidFill>
              <a:latin typeface="Roboto"/>
              <a:ea typeface="Roboto"/>
              <a:cs typeface="Roboto"/>
              <a:sym typeface="Roboto"/>
            </a:endParaRPr>
          </a:p>
        </p:txBody>
      </p:sp>
      <p:sp>
        <p:nvSpPr>
          <p:cNvPr id="885" name="Google Shape;885;p31"/>
          <p:cNvSpPr txBox="1"/>
          <p:nvPr/>
        </p:nvSpPr>
        <p:spPr>
          <a:xfrm>
            <a:off x="2653395" y="2145869"/>
            <a:ext cx="1711200" cy="309300"/>
          </a:xfrm>
          <a:prstGeom prst="rect">
            <a:avLst/>
          </a:prstGeom>
          <a:noFill/>
          <a:ln>
            <a:noFill/>
          </a:ln>
        </p:spPr>
        <p:txBody>
          <a:bodyPr spcFirstLastPara="1" wrap="square" lIns="91425" tIns="91425" rIns="91425" bIns="91425" anchor="ctr" anchorCtr="0">
            <a:noAutofit/>
          </a:bodyPr>
          <a:lstStyle/>
          <a:p>
            <a:pPr marL="0" lvl="0" indent="0">
              <a:buFont typeface="Arial"/>
              <a:buNone/>
            </a:pPr>
            <a:r>
              <a:rPr lang="en" sz="1800" b="1" dirty="0">
                <a:solidFill>
                  <a:schemeClr val="tx1"/>
                </a:solidFill>
                <a:latin typeface="Roboto"/>
                <a:ea typeface="Roboto"/>
                <a:cs typeface="Roboto"/>
                <a:sym typeface="Fira Sans Extra Condensed SemiBold"/>
              </a:rPr>
              <a:t>202001016</a:t>
            </a:r>
            <a:endParaRPr sz="1800" b="1" dirty="0">
              <a:solidFill>
                <a:schemeClr val="tx1"/>
              </a:solidFill>
              <a:latin typeface="Roboto"/>
              <a:ea typeface="Roboto"/>
              <a:cs typeface="Roboto"/>
              <a:sym typeface="Fira Sans Extra Condensed SemiBold"/>
            </a:endParaRPr>
          </a:p>
        </p:txBody>
      </p:sp>
      <p:sp>
        <p:nvSpPr>
          <p:cNvPr id="886" name="Google Shape;886;p31"/>
          <p:cNvSpPr txBox="1"/>
          <p:nvPr/>
        </p:nvSpPr>
        <p:spPr>
          <a:xfrm>
            <a:off x="2677213" y="2634450"/>
            <a:ext cx="1711200" cy="309300"/>
          </a:xfrm>
          <a:prstGeom prst="rect">
            <a:avLst/>
          </a:prstGeom>
          <a:noFill/>
          <a:ln>
            <a:noFill/>
          </a:ln>
        </p:spPr>
        <p:txBody>
          <a:bodyPr spcFirstLastPara="1" wrap="square" lIns="91425" tIns="91425" rIns="91425" bIns="91425" anchor="ctr" anchorCtr="0">
            <a:noAutofit/>
          </a:bodyPr>
          <a:lstStyle/>
          <a:p>
            <a:r>
              <a:rPr lang="en" sz="1800" b="1" dirty="0">
                <a:solidFill>
                  <a:schemeClr val="tx1"/>
                </a:solidFill>
                <a:latin typeface="Roboto"/>
                <a:ea typeface="Roboto"/>
                <a:cs typeface="Roboto"/>
                <a:sym typeface="Fira Sans Extra Condensed SemiBold"/>
              </a:rPr>
              <a:t>202000948</a:t>
            </a:r>
            <a:endParaRPr sz="1800" b="1" dirty="0">
              <a:solidFill>
                <a:schemeClr val="tx1"/>
              </a:solidFill>
              <a:latin typeface="Roboto"/>
              <a:ea typeface="Roboto"/>
              <a:cs typeface="Roboto"/>
              <a:sym typeface="Fira Sans Extra Condensed SemiBold"/>
            </a:endParaRPr>
          </a:p>
        </p:txBody>
      </p:sp>
      <p:sp>
        <p:nvSpPr>
          <p:cNvPr id="887" name="Google Shape;887;p31"/>
          <p:cNvSpPr txBox="1"/>
          <p:nvPr/>
        </p:nvSpPr>
        <p:spPr>
          <a:xfrm>
            <a:off x="2605562" y="3099288"/>
            <a:ext cx="1711200" cy="309300"/>
          </a:xfrm>
          <a:prstGeom prst="rect">
            <a:avLst/>
          </a:prstGeom>
          <a:noFill/>
          <a:ln>
            <a:noFill/>
          </a:ln>
        </p:spPr>
        <p:txBody>
          <a:bodyPr spcFirstLastPara="1" wrap="square" lIns="91425" tIns="91425" rIns="91425" bIns="91425" anchor="ctr" anchorCtr="0">
            <a:noAutofit/>
          </a:bodyPr>
          <a:lstStyle/>
          <a:p>
            <a:pPr marL="0" lvl="0" indent="0">
              <a:buFont typeface="Arial"/>
              <a:buNone/>
            </a:pPr>
            <a:r>
              <a:rPr lang="en" sz="1800" b="1" dirty="0">
                <a:solidFill>
                  <a:schemeClr val="tx1"/>
                </a:solidFill>
                <a:latin typeface="Roboto"/>
                <a:ea typeface="Roboto"/>
                <a:cs typeface="Roboto"/>
                <a:sym typeface="Fira Sans Extra Condensed SemiBold"/>
              </a:rPr>
              <a:t>202001764</a:t>
            </a:r>
            <a:endParaRPr sz="1800" b="1" dirty="0">
              <a:solidFill>
                <a:schemeClr val="tx1"/>
              </a:solidFill>
              <a:latin typeface="Roboto"/>
              <a:ea typeface="Roboto"/>
              <a:cs typeface="Roboto"/>
              <a:sym typeface="Fira Sans Extra Condensed SemiBold"/>
            </a:endParaRPr>
          </a:p>
        </p:txBody>
      </p:sp>
      <p:sp>
        <p:nvSpPr>
          <p:cNvPr id="890" name="Google Shape;890;p31"/>
          <p:cNvSpPr txBox="1"/>
          <p:nvPr/>
        </p:nvSpPr>
        <p:spPr>
          <a:xfrm>
            <a:off x="6724825" y="3610663"/>
            <a:ext cx="1711200" cy="54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FFFFFF"/>
                </a:solidFill>
                <a:latin typeface="Roboto"/>
                <a:ea typeface="Roboto"/>
                <a:cs typeface="Roboto"/>
                <a:sym typeface="Roboto"/>
              </a:rPr>
              <a:t>Saturn is a gas giant and has several rings</a:t>
            </a:r>
            <a:endParaRPr sz="1200">
              <a:solidFill>
                <a:srgbClr val="FFFFFF"/>
              </a:solidFill>
              <a:latin typeface="Roboto"/>
              <a:ea typeface="Roboto"/>
              <a:cs typeface="Roboto"/>
              <a:sym typeface="Roboto"/>
            </a:endParaRPr>
          </a:p>
        </p:txBody>
      </p:sp>
      <p:sp>
        <p:nvSpPr>
          <p:cNvPr id="891" name="Google Shape;891;p31"/>
          <p:cNvSpPr txBox="1"/>
          <p:nvPr/>
        </p:nvSpPr>
        <p:spPr>
          <a:xfrm>
            <a:off x="6724825" y="4192063"/>
            <a:ext cx="1711200" cy="54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FFFFFF"/>
                </a:solidFill>
                <a:latin typeface="Roboto"/>
                <a:ea typeface="Roboto"/>
                <a:cs typeface="Roboto"/>
                <a:sym typeface="Roboto"/>
              </a:rPr>
              <a:t>Venus has a really beautiful name </a:t>
            </a:r>
            <a:endParaRPr sz="1200">
              <a:solidFill>
                <a:srgbClr val="FFFFFF"/>
              </a:solidFill>
              <a:latin typeface="Roboto"/>
              <a:ea typeface="Roboto"/>
              <a:cs typeface="Roboto"/>
              <a:sym typeface="Roboto"/>
            </a:endParaRPr>
          </a:p>
        </p:txBody>
      </p:sp>
      <p:sp>
        <p:nvSpPr>
          <p:cNvPr id="892" name="Google Shape;892;p31"/>
          <p:cNvSpPr txBox="1"/>
          <p:nvPr/>
        </p:nvSpPr>
        <p:spPr>
          <a:xfrm>
            <a:off x="136027" y="2375173"/>
            <a:ext cx="2473105" cy="54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1"/>
                </a:solidFill>
                <a:latin typeface="Fira Sans Extra Condensed SemiBold"/>
                <a:ea typeface="Fira Sans Extra Condensed SemiBold"/>
                <a:cs typeface="Fira Sans Extra Condensed SemiBold"/>
                <a:sym typeface="Fira Sans Extra Condensed SemiBold"/>
              </a:rPr>
              <a:t>Under the supervision of </a:t>
            </a:r>
          </a:p>
          <a:p>
            <a:pPr marL="0" lvl="0" indent="0" algn="ctr" rtl="0">
              <a:spcBef>
                <a:spcPts val="0"/>
              </a:spcBef>
              <a:spcAft>
                <a:spcPts val="0"/>
              </a:spcAft>
              <a:buNone/>
            </a:pPr>
            <a:r>
              <a:rPr lang="en" sz="2000" b="1" dirty="0">
                <a:solidFill>
                  <a:schemeClr val="tx1"/>
                </a:solidFill>
                <a:latin typeface="Fira Sans Extra Condensed SemiBold"/>
                <a:ea typeface="Fira Sans Extra Condensed SemiBold"/>
                <a:cs typeface="Fira Sans Extra Condensed SemiBold"/>
                <a:sym typeface="Fira Sans Extra Condensed SemiBold"/>
              </a:rPr>
              <a:t>Dr/ Mohamed Maysara</a:t>
            </a:r>
            <a:endParaRPr lang="en-US" sz="2000" b="1" dirty="0">
              <a:solidFill>
                <a:schemeClr val="tx1"/>
              </a:solidFill>
              <a:latin typeface="Fira Sans Extra Condensed SemiBold"/>
              <a:ea typeface="Fira Sans Extra Condensed SemiBold"/>
              <a:cs typeface="Fira Sans Extra Condensed SemiBold"/>
              <a:sym typeface="Fira Sans Extra Condensed SemiBold"/>
            </a:endParaRPr>
          </a:p>
        </p:txBody>
      </p:sp>
      <p:grpSp>
        <p:nvGrpSpPr>
          <p:cNvPr id="915" name="Google Shape;915;p31"/>
          <p:cNvGrpSpPr/>
          <p:nvPr/>
        </p:nvGrpSpPr>
        <p:grpSpPr>
          <a:xfrm>
            <a:off x="5601626" y="4273007"/>
            <a:ext cx="340573" cy="339271"/>
            <a:chOff x="2085450" y="842250"/>
            <a:chExt cx="483700" cy="481850"/>
          </a:xfrm>
        </p:grpSpPr>
        <p:sp>
          <p:nvSpPr>
            <p:cNvPr id="916" name="Google Shape;916;p3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 name="Google Shape;917;p3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 name="Google Shape;918;p3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 name="Google Shape;919;p31"/>
          <p:cNvGrpSpPr/>
          <p:nvPr/>
        </p:nvGrpSpPr>
        <p:grpSpPr>
          <a:xfrm>
            <a:off x="5588730" y="3697032"/>
            <a:ext cx="366364" cy="367290"/>
            <a:chOff x="-61783350" y="3743950"/>
            <a:chExt cx="316650" cy="317450"/>
          </a:xfrm>
        </p:grpSpPr>
        <p:sp>
          <p:nvSpPr>
            <p:cNvPr id="920" name="Google Shape;920;p3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31"/>
          <p:cNvGrpSpPr/>
          <p:nvPr/>
        </p:nvGrpSpPr>
        <p:grpSpPr>
          <a:xfrm>
            <a:off x="2004728" y="1813680"/>
            <a:ext cx="342580" cy="339271"/>
            <a:chOff x="5049725" y="1435050"/>
            <a:chExt cx="486550" cy="481850"/>
          </a:xfrm>
        </p:grpSpPr>
        <p:sp>
          <p:nvSpPr>
            <p:cNvPr id="924" name="Google Shape;924;p3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5" name="Google Shape;925;p3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6" name="Google Shape;926;p3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7" name="Google Shape;927;p3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E8D0-E91A-3064-3BCF-66717840C9AD}"/>
              </a:ext>
            </a:extLst>
          </p:cNvPr>
          <p:cNvSpPr>
            <a:spLocks noGrp="1"/>
          </p:cNvSpPr>
          <p:nvPr>
            <p:ph type="title"/>
          </p:nvPr>
        </p:nvSpPr>
        <p:spPr/>
        <p:txBody>
          <a:bodyPr/>
          <a:lstStyle/>
          <a:p>
            <a:r>
              <a:rPr lang="en-US" sz="3200" b="1" dirty="0">
                <a:latin typeface="Calibri Light" panose="020F0302020204030204" pitchFamily="34" charset="0"/>
                <a:ea typeface="Calibri" panose="020F0502020204030204" pitchFamily="34" charset="0"/>
              </a:rPr>
              <a:t>homoscedasticity</a:t>
            </a:r>
            <a:endParaRPr lang="en-US" dirty="0"/>
          </a:p>
        </p:txBody>
      </p:sp>
      <p:pic>
        <p:nvPicPr>
          <p:cNvPr id="3" name="Picture 2" descr="A screenshot of a computer&#10;&#10;Description automatically generated">
            <a:extLst>
              <a:ext uri="{FF2B5EF4-FFF2-40B4-BE49-F238E27FC236}">
                <a16:creationId xmlns:a16="http://schemas.microsoft.com/office/drawing/2014/main" id="{C6692AE5-3FA5-F6C1-1905-14F7E26FDC03}"/>
              </a:ext>
            </a:extLst>
          </p:cNvPr>
          <p:cNvPicPr>
            <a:picLocks noChangeAspect="1"/>
          </p:cNvPicPr>
          <p:nvPr/>
        </p:nvPicPr>
        <p:blipFill rotWithShape="1">
          <a:blip r:embed="rId2">
            <a:extLst>
              <a:ext uri="{28A0092B-C50C-407E-A947-70E740481C1C}">
                <a14:useLocalDpi xmlns:a14="http://schemas.microsoft.com/office/drawing/2010/main" val="0"/>
              </a:ext>
            </a:extLst>
          </a:blip>
          <a:srcRect t="48310" r="64103" b="9801"/>
          <a:stretch/>
        </p:blipFill>
        <p:spPr bwMode="auto">
          <a:xfrm>
            <a:off x="5202042" y="1000331"/>
            <a:ext cx="3404839" cy="2179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799C7C45-5EA7-441F-0D75-91107EB26C7C}"/>
              </a:ext>
            </a:extLst>
          </p:cNvPr>
          <p:cNvPicPr>
            <a:picLocks noChangeAspect="1"/>
          </p:cNvPicPr>
          <p:nvPr/>
        </p:nvPicPr>
        <p:blipFill>
          <a:blip r:embed="rId3"/>
          <a:stretch>
            <a:fillRect/>
          </a:stretch>
        </p:blipFill>
        <p:spPr>
          <a:xfrm>
            <a:off x="5122126" y="3287678"/>
            <a:ext cx="3564673" cy="1705803"/>
          </a:xfrm>
          <a:prstGeom prst="rect">
            <a:avLst/>
          </a:prstGeom>
        </p:spPr>
      </p:pic>
      <p:sp>
        <p:nvSpPr>
          <p:cNvPr id="8" name="TextBox 7">
            <a:extLst>
              <a:ext uri="{FF2B5EF4-FFF2-40B4-BE49-F238E27FC236}">
                <a16:creationId xmlns:a16="http://schemas.microsoft.com/office/drawing/2014/main" id="{48FD846E-8951-0636-2EA1-9AC9835810CF}"/>
              </a:ext>
            </a:extLst>
          </p:cNvPr>
          <p:cNvSpPr txBox="1"/>
          <p:nvPr/>
        </p:nvSpPr>
        <p:spPr>
          <a:xfrm>
            <a:off x="71438" y="1114425"/>
            <a:ext cx="4950618" cy="3152530"/>
          </a:xfrm>
          <a:prstGeom prst="rect">
            <a:avLst/>
          </a:prstGeom>
          <a:noFill/>
        </p:spPr>
        <p:txBody>
          <a:bodyPr wrap="square">
            <a:spAutoFit/>
          </a:bodyPr>
          <a:lstStyle/>
          <a:p>
            <a:pPr marL="1714500" marR="0">
              <a:lnSpc>
                <a:spcPct val="107000"/>
              </a:lnSpc>
              <a:spcBef>
                <a:spcPts val="0"/>
              </a:spcBef>
              <a:spcAft>
                <a:spcPts val="0"/>
              </a:spcAft>
            </a:pPr>
            <a:r>
              <a:rPr lang="en-US" sz="1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1</a:t>
            </a:r>
            <a:r>
              <a:rPr lang="en-US" sz="1600" kern="100" baseline="300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st</a:t>
            </a:r>
            <a:r>
              <a:rPr lang="en-US" sz="1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 </a:t>
            </a:r>
            <a:r>
              <a:rPr lang="en-US" sz="1600" kern="100" dirty="0" err="1">
                <a:solidFill>
                  <a:srgbClr val="002060"/>
                </a:solidFill>
                <a:effectLst/>
                <a:latin typeface="Calibri" panose="020F0502020204030204" pitchFamily="34" charset="0"/>
                <a:ea typeface="Calibri" panose="020F0502020204030204" pitchFamily="34" charset="0"/>
                <a:cs typeface="Arial" panose="020B0604020202020204" pitchFamily="34" charset="0"/>
              </a:rPr>
              <a:t>Bartlet</a:t>
            </a:r>
            <a:r>
              <a:rPr lang="en-US" sz="1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Test</a:t>
            </a:r>
          </a:p>
          <a:p>
            <a:pPr marL="1714500" marR="0">
              <a:lnSpc>
                <a:spcPct val="107000"/>
              </a:lnSpc>
              <a:spcBef>
                <a:spcPts val="0"/>
              </a:spcBef>
              <a:spcAft>
                <a:spcPts val="0"/>
              </a:spcAft>
            </a:pPr>
            <a:r>
              <a:rPr lang="en-US" sz="1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Result of </a:t>
            </a:r>
            <a:r>
              <a:rPr lang="en-US" sz="1600" kern="100" dirty="0" err="1">
                <a:solidFill>
                  <a:srgbClr val="002060"/>
                </a:solidFill>
                <a:effectLst/>
                <a:latin typeface="Calibri" panose="020F0502020204030204" pitchFamily="34" charset="0"/>
                <a:ea typeface="Calibri" panose="020F0502020204030204" pitchFamily="34" charset="0"/>
                <a:cs typeface="Arial" panose="020B0604020202020204" pitchFamily="34" charset="0"/>
              </a:rPr>
              <a:t>Bartlet</a:t>
            </a:r>
            <a:r>
              <a:rPr lang="en-US" sz="1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test in ADWG0021, ADWG0050, ADWG2150:</a:t>
            </a:r>
          </a:p>
          <a:p>
            <a:pPr marL="1714500" marR="0">
              <a:lnSpc>
                <a:spcPct val="107000"/>
              </a:lnSpc>
              <a:spcBef>
                <a:spcPts val="0"/>
              </a:spcBef>
              <a:spcAft>
                <a:spcPts val="0"/>
              </a:spcAft>
            </a:pPr>
            <a:r>
              <a:rPr lang="en-US" sz="1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p-value&gt;0.05: not enough evidence to reject null hypothesis.</a:t>
            </a:r>
          </a:p>
          <a:p>
            <a:pPr marL="1714500" marR="0">
              <a:lnSpc>
                <a:spcPct val="107000"/>
              </a:lnSpc>
              <a:spcBef>
                <a:spcPts val="0"/>
              </a:spcBef>
              <a:spcAft>
                <a:spcPts val="0"/>
              </a:spcAft>
            </a:pPr>
            <a:endParaRPr lang="en-US" sz="1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2</a:t>
            </a:r>
            <a:r>
              <a:rPr lang="en-US" sz="1600" baseline="300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nd</a:t>
            </a:r>
            <a:r>
              <a:rPr lang="en-US" sz="16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Using </a:t>
            </a:r>
            <a:r>
              <a:rPr lang="en-US" sz="1600" dirty="0" err="1">
                <a:solidFill>
                  <a:srgbClr val="002060"/>
                </a:solidFill>
                <a:effectLst/>
                <a:latin typeface="Calibri" panose="020F0502020204030204" pitchFamily="34" charset="0"/>
                <a:ea typeface="Calibri" panose="020F0502020204030204" pitchFamily="34" charset="0"/>
                <a:cs typeface="Arial" panose="020B0604020202020204" pitchFamily="34" charset="0"/>
              </a:rPr>
              <a:t>Levene’s</a:t>
            </a:r>
            <a:r>
              <a:rPr lang="en-US" sz="16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test:</a:t>
            </a:r>
          </a:p>
          <a:p>
            <a:pPr marL="0" marR="0">
              <a:lnSpc>
                <a:spcPct val="107000"/>
              </a:lnSpc>
              <a:spcBef>
                <a:spcPts val="0"/>
              </a:spcBef>
              <a:spcAft>
                <a:spcPts val="800"/>
              </a:spcAft>
            </a:pPr>
            <a:r>
              <a:rPr lang="en-US" sz="16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Result of </a:t>
            </a:r>
            <a:r>
              <a:rPr lang="en-US" sz="1600" dirty="0" err="1">
                <a:solidFill>
                  <a:srgbClr val="002060"/>
                </a:solidFill>
                <a:effectLst/>
                <a:latin typeface="Calibri" panose="020F0502020204030204" pitchFamily="34" charset="0"/>
                <a:ea typeface="Calibri" panose="020F0502020204030204" pitchFamily="34" charset="0"/>
                <a:cs typeface="Arial" panose="020B0604020202020204" pitchFamily="34" charset="0"/>
              </a:rPr>
              <a:t>Levene</a:t>
            </a:r>
            <a:r>
              <a:rPr lang="en-US" sz="16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test in ADWG0021, ADWG0050, ADWG2150  p-value&gt;0.05: not enough evidence to reject null hypothesis.</a:t>
            </a:r>
          </a:p>
          <a:p>
            <a:pPr marL="1200150" marR="0" indent="-285750" algn="ctr">
              <a:lnSpc>
                <a:spcPct val="107000"/>
              </a:lnSpc>
              <a:spcBef>
                <a:spcPts val="0"/>
              </a:spcBef>
              <a:spcAft>
                <a:spcPts val="800"/>
              </a:spcAft>
              <a:buFont typeface="Arial" panose="020B0604020202020204" pitchFamily="34" charset="0"/>
              <a:buChar char="•"/>
            </a:pPr>
            <a:endParaRPr lang="en-US" sz="14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54486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4691B-C176-6040-643F-AE776D9570A1}"/>
              </a:ext>
            </a:extLst>
          </p:cNvPr>
          <p:cNvSpPr>
            <a:spLocks noGrp="1"/>
          </p:cNvSpPr>
          <p:nvPr>
            <p:ph type="title"/>
          </p:nvPr>
        </p:nvSpPr>
        <p:spPr>
          <a:xfrm>
            <a:off x="457200" y="552724"/>
            <a:ext cx="8229600" cy="481500"/>
          </a:xfrm>
        </p:spPr>
        <p:txBody>
          <a:bodyPr/>
          <a:lstStyle/>
          <a:p>
            <a:r>
              <a:rPr lang="en-US" sz="1800" b="1" kern="100" dirty="0">
                <a:effectLst/>
                <a:latin typeface="Calibri" panose="020F0502020204030204" pitchFamily="34" charset="0"/>
                <a:ea typeface="Calibri" panose="020F0502020204030204" pitchFamily="34" charset="0"/>
                <a:cs typeface="Arial" panose="020B0604020202020204" pitchFamily="34" charset="0"/>
              </a:rPr>
              <a:t>Statistical Inference</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3" name="Picture 2" descr="A screenshot of a computer&#10;&#10;Description automatically generated">
            <a:extLst>
              <a:ext uri="{FF2B5EF4-FFF2-40B4-BE49-F238E27FC236}">
                <a16:creationId xmlns:a16="http://schemas.microsoft.com/office/drawing/2014/main" id="{36881A7C-FD96-F2D8-911F-CEC7A23DFA60}"/>
              </a:ext>
            </a:extLst>
          </p:cNvPr>
          <p:cNvPicPr>
            <a:picLocks noChangeAspect="1"/>
          </p:cNvPicPr>
          <p:nvPr/>
        </p:nvPicPr>
        <p:blipFill rotWithShape="1">
          <a:blip r:embed="rId2">
            <a:extLst>
              <a:ext uri="{28A0092B-C50C-407E-A947-70E740481C1C}">
                <a14:useLocalDpi xmlns:a14="http://schemas.microsoft.com/office/drawing/2010/main" val="0"/>
              </a:ext>
            </a:extLst>
          </a:blip>
          <a:srcRect l="217" t="60133" r="64959" b="9204"/>
          <a:stretch/>
        </p:blipFill>
        <p:spPr bwMode="auto">
          <a:xfrm>
            <a:off x="5089656" y="1034224"/>
            <a:ext cx="3856355" cy="2122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B9CF7BB4-12E7-8079-0280-2C1336A1751A}"/>
              </a:ext>
            </a:extLst>
          </p:cNvPr>
          <p:cNvPicPr>
            <a:picLocks noChangeAspect="1"/>
          </p:cNvPicPr>
          <p:nvPr/>
        </p:nvPicPr>
        <p:blipFill>
          <a:blip r:embed="rId3"/>
          <a:stretch>
            <a:fillRect/>
          </a:stretch>
        </p:blipFill>
        <p:spPr>
          <a:xfrm>
            <a:off x="4886329" y="3343440"/>
            <a:ext cx="1231974" cy="1701298"/>
          </a:xfrm>
          <a:prstGeom prst="rect">
            <a:avLst/>
          </a:prstGeom>
        </p:spPr>
      </p:pic>
      <p:pic>
        <p:nvPicPr>
          <p:cNvPr id="5" name="Picture 4">
            <a:extLst>
              <a:ext uri="{FF2B5EF4-FFF2-40B4-BE49-F238E27FC236}">
                <a16:creationId xmlns:a16="http://schemas.microsoft.com/office/drawing/2014/main" id="{F6772A26-3620-E6AE-2360-257DE6F5F3E7}"/>
              </a:ext>
            </a:extLst>
          </p:cNvPr>
          <p:cNvPicPr>
            <a:picLocks noChangeAspect="1"/>
          </p:cNvPicPr>
          <p:nvPr/>
        </p:nvPicPr>
        <p:blipFill>
          <a:blip r:embed="rId4"/>
          <a:stretch>
            <a:fillRect/>
          </a:stretch>
        </p:blipFill>
        <p:spPr>
          <a:xfrm>
            <a:off x="6229607" y="3338944"/>
            <a:ext cx="1231975" cy="1705794"/>
          </a:xfrm>
          <a:prstGeom prst="rect">
            <a:avLst/>
          </a:prstGeom>
        </p:spPr>
      </p:pic>
      <p:pic>
        <p:nvPicPr>
          <p:cNvPr id="6" name="Picture 5">
            <a:extLst>
              <a:ext uri="{FF2B5EF4-FFF2-40B4-BE49-F238E27FC236}">
                <a16:creationId xmlns:a16="http://schemas.microsoft.com/office/drawing/2014/main" id="{2AE684BC-3C14-56A2-67AC-3D28E6ADB3AF}"/>
              </a:ext>
            </a:extLst>
          </p:cNvPr>
          <p:cNvPicPr>
            <a:picLocks noChangeAspect="1"/>
          </p:cNvPicPr>
          <p:nvPr/>
        </p:nvPicPr>
        <p:blipFill>
          <a:blip r:embed="rId5"/>
          <a:stretch>
            <a:fillRect/>
          </a:stretch>
        </p:blipFill>
        <p:spPr>
          <a:xfrm>
            <a:off x="7604775" y="3338944"/>
            <a:ext cx="1231974" cy="1763963"/>
          </a:xfrm>
          <a:prstGeom prst="rect">
            <a:avLst/>
          </a:prstGeom>
        </p:spPr>
      </p:pic>
      <p:sp>
        <p:nvSpPr>
          <p:cNvPr id="8" name="TextBox 7">
            <a:extLst>
              <a:ext uri="{FF2B5EF4-FFF2-40B4-BE49-F238E27FC236}">
                <a16:creationId xmlns:a16="http://schemas.microsoft.com/office/drawing/2014/main" id="{6612570C-AE32-7AEB-633C-73E7CF70F40C}"/>
              </a:ext>
            </a:extLst>
          </p:cNvPr>
          <p:cNvSpPr txBox="1"/>
          <p:nvPr/>
        </p:nvSpPr>
        <p:spPr>
          <a:xfrm>
            <a:off x="258677" y="2095309"/>
            <a:ext cx="4572000" cy="1400192"/>
          </a:xfrm>
          <a:prstGeom prst="rect">
            <a:avLst/>
          </a:prstGeom>
          <a:noFill/>
        </p:spPr>
        <p:txBody>
          <a:bodyPr wrap="square">
            <a:spAutoFit/>
          </a:bodyPr>
          <a:lstStyle/>
          <a:p>
            <a:pPr marR="0" lvl="0" algn="ctr" rtl="0">
              <a:lnSpc>
                <a:spcPct val="107000"/>
              </a:lnSpc>
              <a:spcBef>
                <a:spcPts val="0"/>
              </a:spcBef>
              <a:spcAft>
                <a:spcPts val="0"/>
              </a:spcAft>
            </a:pPr>
            <a:r>
              <a:rPr lang="en-US" sz="14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We noticed that by increasing the confidence interval the range is wider(width increases) </a:t>
            </a:r>
            <a:endParaRPr lang="en-US" sz="18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R="0" lvl="0" algn="ctr">
              <a:lnSpc>
                <a:spcPct val="107000"/>
              </a:lnSpc>
              <a:spcBef>
                <a:spcPts val="0"/>
              </a:spcBef>
              <a:spcAft>
                <a:spcPts val="800"/>
              </a:spcAft>
            </a:pPr>
            <a:r>
              <a:rPr lang="en-US" sz="14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therefore, the error range increase but with more certainty to have the true value included in the interval</a:t>
            </a:r>
          </a:p>
          <a:p>
            <a:pPr marR="0" lvl="0" algn="ctr">
              <a:lnSpc>
                <a:spcPct val="107000"/>
              </a:lnSpc>
              <a:spcBef>
                <a:spcPts val="0"/>
              </a:spcBef>
              <a:spcAft>
                <a:spcPts val="800"/>
              </a:spcAft>
            </a:pPr>
            <a:endParaRPr lang="en-US" sz="18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64965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9"/>
          <p:cNvSpPr/>
          <p:nvPr/>
        </p:nvSpPr>
        <p:spPr>
          <a:xfrm>
            <a:off x="5271493" y="1755176"/>
            <a:ext cx="1459500" cy="1464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19"/>
          <p:cNvSpPr/>
          <p:nvPr/>
        </p:nvSpPr>
        <p:spPr>
          <a:xfrm>
            <a:off x="6463147" y="2078396"/>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3804802" y="1734838"/>
            <a:ext cx="1459500" cy="1464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5125920" y="2070073"/>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4939944" y="2070073"/>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R="0" lvl="0" rtl="0">
              <a:spcBef>
                <a:spcPts val="15"/>
              </a:spcBef>
              <a:spcAft>
                <a:spcPts val="0"/>
              </a:spcAft>
              <a:buSzPts val="1000"/>
            </a:pPr>
            <a:r>
              <a:rPr lang="en-US" b="1" spc="-10" dirty="0">
                <a:effectLst/>
                <a:latin typeface="Bodoni MT" panose="02070603080606020203" pitchFamily="18" charset="0"/>
                <a:ea typeface="Calibri" panose="020F0502020204030204" pitchFamily="34" charset="0"/>
              </a:rPr>
              <a:t>Hypothesis testing</a:t>
            </a:r>
          </a:p>
        </p:txBody>
      </p:sp>
      <p:sp>
        <p:nvSpPr>
          <p:cNvPr id="291" name="Google Shape;291;p19"/>
          <p:cNvSpPr txBox="1"/>
          <p:nvPr/>
        </p:nvSpPr>
        <p:spPr>
          <a:xfrm>
            <a:off x="2126750" y="2293450"/>
            <a:ext cx="1459500" cy="4815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ar-EG" sz="1600" b="1" dirty="0">
                <a:latin typeface="Fira Sans Extra Condensed"/>
                <a:ea typeface="Fira Sans Extra Condensed"/>
                <a:cs typeface="Fira Sans Extra Condensed"/>
                <a:sym typeface="Fira Sans Extra Condensed"/>
              </a:rPr>
              <a:t>1</a:t>
            </a:r>
            <a:endParaRPr sz="1600" b="1" dirty="0">
              <a:latin typeface="Fira Sans Extra Condensed"/>
              <a:ea typeface="Fira Sans Extra Condensed"/>
              <a:cs typeface="Fira Sans Extra Condensed"/>
              <a:sym typeface="Fira Sans Extra Condensed"/>
            </a:endParaRPr>
          </a:p>
        </p:txBody>
      </p:sp>
      <p:sp>
        <p:nvSpPr>
          <p:cNvPr id="292" name="Google Shape;292;p19"/>
          <p:cNvSpPr/>
          <p:nvPr/>
        </p:nvSpPr>
        <p:spPr>
          <a:xfrm>
            <a:off x="2126750" y="1734838"/>
            <a:ext cx="1459500" cy="1464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  </a:t>
            </a:r>
            <a:r>
              <a:rPr lang="en-US" sz="2800" b="1" dirty="0">
                <a:solidFill>
                  <a:schemeClr val="bg1"/>
                </a:solidFill>
                <a:latin typeface="Fira Sans Extra Condensed"/>
              </a:rPr>
              <a:t>1</a:t>
            </a:r>
            <a:r>
              <a:rPr lang="en-US" sz="2800" dirty="0"/>
              <a:t> </a:t>
            </a:r>
            <a:endParaRPr sz="2800" dirty="0"/>
          </a:p>
        </p:txBody>
      </p:sp>
      <p:sp>
        <p:nvSpPr>
          <p:cNvPr id="293" name="Google Shape;293;p19"/>
          <p:cNvSpPr/>
          <p:nvPr/>
        </p:nvSpPr>
        <p:spPr>
          <a:xfrm>
            <a:off x="3447895" y="2070073"/>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3261919" y="2070073"/>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txBox="1"/>
          <p:nvPr/>
        </p:nvSpPr>
        <p:spPr>
          <a:xfrm>
            <a:off x="1517650" y="3534661"/>
            <a:ext cx="2129601" cy="119738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dirty="0">
                <a:effectLst/>
                <a:latin typeface="Calibri Light" panose="020F0302020204030204" pitchFamily="34" charset="0"/>
                <a:ea typeface="Calibri" panose="020F0502020204030204" pitchFamily="34" charset="0"/>
              </a:rPr>
              <a:t>Assuming normality and homoscedasticity</a:t>
            </a:r>
            <a:endParaRPr sz="1500" b="1" dirty="0">
              <a:latin typeface="Roboto"/>
              <a:ea typeface="Roboto"/>
              <a:cs typeface="Roboto"/>
              <a:sym typeface="Roboto"/>
            </a:endParaRPr>
          </a:p>
        </p:txBody>
      </p:sp>
      <p:sp>
        <p:nvSpPr>
          <p:cNvPr id="296" name="Google Shape;296;p19"/>
          <p:cNvSpPr txBox="1"/>
          <p:nvPr/>
        </p:nvSpPr>
        <p:spPr>
          <a:xfrm>
            <a:off x="3803177" y="2122662"/>
            <a:ext cx="1459500" cy="705000"/>
          </a:xfrm>
          <a:prstGeom prst="rect">
            <a:avLst/>
          </a:prstGeom>
          <a:noFill/>
          <a:ln>
            <a:noFill/>
          </a:ln>
        </p:spPr>
        <p:txBody>
          <a:bodyPr spcFirstLastPara="1" wrap="square" lIns="228600" tIns="228600" rIns="228600" bIns="228600" anchor="ctr" anchorCtr="0">
            <a:noAutofit/>
          </a:bodyPr>
          <a:lstStyle/>
          <a:p>
            <a:pPr algn="ctr"/>
            <a:r>
              <a:rPr lang="ar-EG" sz="2800" b="1" dirty="0">
                <a:solidFill>
                  <a:schemeClr val="bg1"/>
                </a:solidFill>
                <a:latin typeface="Fira Sans Extra Condensed"/>
                <a:sym typeface="Fira Sans Extra Condensed"/>
              </a:rPr>
              <a:t>2</a:t>
            </a:r>
            <a:endParaRPr sz="2800" b="1" dirty="0">
              <a:solidFill>
                <a:schemeClr val="bg1"/>
              </a:solidFill>
              <a:latin typeface="Fira Sans Extra Condensed"/>
              <a:sym typeface="Fira Sans Extra Condensed"/>
            </a:endParaRPr>
          </a:p>
        </p:txBody>
      </p:sp>
      <p:sp>
        <p:nvSpPr>
          <p:cNvPr id="297" name="Google Shape;297;p19"/>
          <p:cNvSpPr txBox="1"/>
          <p:nvPr/>
        </p:nvSpPr>
        <p:spPr>
          <a:xfrm>
            <a:off x="3765425" y="3534661"/>
            <a:ext cx="1613150" cy="116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dirty="0">
                <a:latin typeface="Calibri Light" panose="020F0302020204030204" pitchFamily="34" charset="0"/>
                <a:ea typeface="Calibri" panose="020F0502020204030204" pitchFamily="34" charset="0"/>
              </a:rPr>
              <a:t>Assuming heteroscedasticity </a:t>
            </a:r>
            <a:endParaRPr sz="1500" b="1" dirty="0">
              <a:latin typeface="Calibri Light" panose="020F0302020204030204" pitchFamily="34" charset="0"/>
              <a:ea typeface="Calibri" panose="020F0502020204030204" pitchFamily="34" charset="0"/>
              <a:sym typeface="Roboto"/>
            </a:endParaRPr>
          </a:p>
        </p:txBody>
      </p:sp>
      <p:sp>
        <p:nvSpPr>
          <p:cNvPr id="298" name="Google Shape;298;p19"/>
          <p:cNvSpPr txBox="1"/>
          <p:nvPr/>
        </p:nvSpPr>
        <p:spPr>
          <a:xfrm>
            <a:off x="5448653" y="2188921"/>
            <a:ext cx="1234368" cy="60845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ar-EG" sz="2800" b="1" dirty="0">
                <a:solidFill>
                  <a:schemeClr val="bg1"/>
                </a:solidFill>
                <a:latin typeface="Fira Sans Extra Condensed"/>
                <a:sym typeface="Fira Sans Extra Condensed"/>
              </a:rPr>
              <a:t>3</a:t>
            </a:r>
            <a:endParaRPr sz="2800" b="1" dirty="0">
              <a:solidFill>
                <a:schemeClr val="bg1"/>
              </a:solidFill>
              <a:latin typeface="Fira Sans Extra Condensed"/>
              <a:sym typeface="Fira Sans Extra Condensed"/>
            </a:endParaRPr>
          </a:p>
        </p:txBody>
      </p:sp>
      <p:sp>
        <p:nvSpPr>
          <p:cNvPr id="299" name="Google Shape;299;p19"/>
          <p:cNvSpPr txBox="1"/>
          <p:nvPr/>
        </p:nvSpPr>
        <p:spPr>
          <a:xfrm>
            <a:off x="5661612" y="3533672"/>
            <a:ext cx="1920288" cy="1169700"/>
          </a:xfrm>
          <a:prstGeom prst="rect">
            <a:avLst/>
          </a:prstGeom>
          <a:noFill/>
          <a:ln>
            <a:noFill/>
          </a:ln>
        </p:spPr>
        <p:txBody>
          <a:bodyPr spcFirstLastPara="1" wrap="square" lIns="91425" tIns="91425" rIns="91425" bIns="91425" anchor="t" anchorCtr="0">
            <a:noAutofit/>
          </a:bodyPr>
          <a:lstStyle/>
          <a:p>
            <a:pPr algn="ctr">
              <a:lnSpc>
                <a:spcPct val="115000"/>
              </a:lnSpc>
              <a:buSzPts val="1100"/>
            </a:pPr>
            <a:r>
              <a:rPr lang="en-US" sz="1500" b="1" dirty="0">
                <a:latin typeface="Calibri Light" panose="020F0302020204030204" pitchFamily="34" charset="0"/>
                <a:ea typeface="Calibri" panose="020F0502020204030204" pitchFamily="34" charset="0"/>
              </a:rPr>
              <a:t>performing post-hoc testing</a:t>
            </a:r>
            <a:endParaRPr sz="1500" b="1" dirty="0">
              <a:latin typeface="Calibri Light" panose="020F0302020204030204" pitchFamily="34" charset="0"/>
              <a:ea typeface="Calibri" panose="020F0502020204030204" pitchFamily="34" charset="0"/>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2588-0AFC-8B6B-5A6D-75E0B91A36BC}"/>
              </a:ext>
            </a:extLst>
          </p:cNvPr>
          <p:cNvSpPr>
            <a:spLocks noGrp="1"/>
          </p:cNvSpPr>
          <p:nvPr>
            <p:ph type="title"/>
          </p:nvPr>
        </p:nvSpPr>
        <p:spPr>
          <a:xfrm>
            <a:off x="666750" y="390523"/>
            <a:ext cx="7429500" cy="311151"/>
          </a:xfrm>
        </p:spPr>
        <p:txBody>
          <a:bodyPr/>
          <a:lstStyle/>
          <a:p>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1.Assuming normality and homoscedasticity</a:t>
            </a:r>
            <a:br>
              <a:rPr lang="en-US" sz="2800" b="1" dirty="0">
                <a:latin typeface="Times New Roman" panose="02020603050405020304" pitchFamily="18" charset="0"/>
                <a:ea typeface="Roboto"/>
                <a:cs typeface="Times New Roman" panose="02020603050405020304" pitchFamily="18" charset="0"/>
                <a:sym typeface="Roboto"/>
              </a:rPr>
            </a:br>
            <a:endParaRPr lang="en-US"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51590D-B207-E18F-4F01-BFF6A203BCBC}"/>
              </a:ext>
            </a:extLst>
          </p:cNvPr>
          <p:cNvSpPr txBox="1"/>
          <p:nvPr/>
        </p:nvSpPr>
        <p:spPr>
          <a:xfrm>
            <a:off x="589752" y="546099"/>
            <a:ext cx="7832258" cy="2262927"/>
          </a:xfrm>
          <a:prstGeom prst="rect">
            <a:avLst/>
          </a:prstGeom>
          <a:noFill/>
        </p:spPr>
        <p:txBody>
          <a:bodyPr wrap="square" rtlCol="0">
            <a:spAutoFit/>
          </a:bodyPr>
          <a:lstStyle/>
          <a:p>
            <a:pPr marR="0" lvl="0">
              <a:lnSpc>
                <a:spcPct val="107000"/>
              </a:lnSpc>
              <a:spcBef>
                <a:spcPts val="0"/>
              </a:spcBef>
              <a:spcAft>
                <a:spcPts val="800"/>
              </a:spcAft>
            </a:pP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Firstly: </a:t>
            </a:r>
            <a:r>
              <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 hypothesis that </a:t>
            </a:r>
            <a:r>
              <a:rPr lang="en-US" sz="1200" spc="1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ADWG0021 </a:t>
            </a:r>
            <a:r>
              <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 different between males and female</a:t>
            </a:r>
            <a:r>
              <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a:t>
            </a:r>
          </a:p>
          <a:p>
            <a:pPr marL="342900" indent="-342900">
              <a:lnSpc>
                <a:spcPct val="107000"/>
              </a:lnSpc>
              <a:spcAft>
                <a:spcPts val="800"/>
              </a:spcAft>
              <a:buFont typeface="Wingdings" panose="05000000000000000000" pitchFamily="2" charset="2"/>
              <a:buChar char=""/>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We made a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two-sample t-test : since we assume </a:t>
            </a: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normality</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homoscedasticity</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and they are </a:t>
            </a: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independent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variables.</a:t>
            </a:r>
          </a:p>
          <a:p>
            <a:pPr marL="342900" indent="-342900">
              <a:lnSpc>
                <a:spcPct val="107000"/>
              </a:lnSpc>
              <a:spcAft>
                <a:spcPts val="800"/>
              </a:spcAft>
              <a:buFont typeface="Wingdings" panose="05000000000000000000" pitchFamily="2" charset="2"/>
              <a:buChar char=""/>
            </a:pPr>
            <a:endPar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sz="1200" dirty="0">
              <a:latin typeface="Times New Roman" panose="02020603050405020304" pitchFamily="18" charset="0"/>
              <a:cs typeface="Times New Roman" panose="02020603050405020304" pitchFamily="18" charset="0"/>
            </a:endParaRPr>
          </a:p>
        </p:txBody>
      </p:sp>
      <p:pic>
        <p:nvPicPr>
          <p:cNvPr id="4" name="Picture 3" descr="A picture containing text, screenshot, font, algebra&#10;&#10;Description automatically generated">
            <a:extLst>
              <a:ext uri="{FF2B5EF4-FFF2-40B4-BE49-F238E27FC236}">
                <a16:creationId xmlns:a16="http://schemas.microsoft.com/office/drawing/2014/main" id="{F9108689-7CAE-0955-4B2F-1FA125AFD5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 t="-1" r="62030" b="78077"/>
          <a:stretch/>
        </p:blipFill>
        <p:spPr bwMode="auto">
          <a:xfrm>
            <a:off x="802807" y="3693705"/>
            <a:ext cx="1911351" cy="423814"/>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0CEF3C17-F569-8492-5B3C-AEC1031AC6CB}"/>
              </a:ext>
            </a:extLst>
          </p:cNvPr>
          <p:cNvSpPr txBox="1"/>
          <p:nvPr/>
        </p:nvSpPr>
        <p:spPr>
          <a:xfrm>
            <a:off x="111592" y="3283735"/>
            <a:ext cx="691215" cy="307777"/>
          </a:xfrm>
          <a:prstGeom prst="rect">
            <a:avLst/>
          </a:prstGeom>
          <a:noFill/>
        </p:spPr>
        <p:txBody>
          <a:bodyPr wrap="none" rtlCol="0">
            <a:spAutoFit/>
          </a:bodyPr>
          <a:lstStyle/>
          <a:p>
            <a:r>
              <a:rPr lang="en-US" b="1" dirty="0"/>
              <a:t>Code:</a:t>
            </a:r>
          </a:p>
        </p:txBody>
      </p:sp>
      <p:sp>
        <p:nvSpPr>
          <p:cNvPr id="6" name="TextBox 5">
            <a:extLst>
              <a:ext uri="{FF2B5EF4-FFF2-40B4-BE49-F238E27FC236}">
                <a16:creationId xmlns:a16="http://schemas.microsoft.com/office/drawing/2014/main" id="{33B9F02A-DBA7-A8C1-F1C9-D49EA2C273AF}"/>
              </a:ext>
            </a:extLst>
          </p:cNvPr>
          <p:cNvSpPr txBox="1"/>
          <p:nvPr/>
        </p:nvSpPr>
        <p:spPr>
          <a:xfrm>
            <a:off x="589752" y="1633701"/>
            <a:ext cx="6700048" cy="1396216"/>
          </a:xfrm>
          <a:prstGeom prst="rect">
            <a:avLst/>
          </a:prstGeom>
          <a:noFill/>
        </p:spPr>
        <p:txBody>
          <a:bodyPr wrap="square" rtlCol="0">
            <a:spAutoFit/>
          </a:bodyPr>
          <a:lstStyle/>
          <a:p>
            <a:pPr marR="0" lvl="0" rtl="0">
              <a:lnSpc>
                <a:spcPct val="107000"/>
              </a:lnSpc>
              <a:spcBef>
                <a:spcPts val="0"/>
              </a:spcBef>
              <a:spcAft>
                <a:spcPts val="0"/>
              </a:spcAft>
            </a:pPr>
            <a:r>
              <a:rPr lang="en-US" b="1" dirty="0"/>
              <a:t>Sample Output: </a:t>
            </a:r>
          </a:p>
          <a:p>
            <a:pPr marL="342900" marR="0" lvl="0" indent="-342900" rtl="0">
              <a:lnSpc>
                <a:spcPct val="107000"/>
              </a:lnSpc>
              <a:spcBef>
                <a:spcPts val="0"/>
              </a:spcBef>
              <a:spcAft>
                <a:spcPts val="0"/>
              </a:spcAft>
              <a:buFont typeface="Wingdings" panose="05000000000000000000" pitchFamily="2" charset="2"/>
              <a:buChar char="Ø"/>
            </a:pPr>
            <a:r>
              <a:rPr lang="en-US" sz="1100" kern="100" dirty="0">
                <a:effectLst/>
                <a:latin typeface="Calibri" panose="020F0502020204030204" pitchFamily="34" charset="0"/>
                <a:ea typeface="Calibri" panose="020F0502020204030204" pitchFamily="34" charset="0"/>
                <a:cs typeface="Arial" panose="020B0604020202020204" pitchFamily="34" charset="0"/>
              </a:rPr>
              <a:t>Null hypothesis: Mean groups of male and female are not different (Equal)</a:t>
            </a:r>
          </a:p>
          <a:p>
            <a:pPr marL="342900" marR="0" lvl="0" indent="-342900">
              <a:lnSpc>
                <a:spcPct val="107000"/>
              </a:lnSpc>
              <a:spcBef>
                <a:spcPts val="0"/>
              </a:spcBef>
              <a:spcAft>
                <a:spcPts val="0"/>
              </a:spcAft>
              <a:buFont typeface="Wingdings" panose="05000000000000000000" pitchFamily="2" charset="2"/>
              <a:buChar char="Ø"/>
            </a:pPr>
            <a:r>
              <a:rPr lang="en-US" sz="1100" kern="100" dirty="0">
                <a:effectLst/>
                <a:latin typeface="Calibri" panose="020F0502020204030204" pitchFamily="34" charset="0"/>
                <a:ea typeface="Calibri" panose="020F0502020204030204" pitchFamily="34" charset="0"/>
                <a:cs typeface="Arial" panose="020B0604020202020204" pitchFamily="34" charset="0"/>
              </a:rPr>
              <a:t>Alternative hypothesis : Mean groups male and female are different </a:t>
            </a:r>
          </a:p>
          <a:p>
            <a:pPr marL="342900" marR="0" lvl="0" indent="-342900">
              <a:lnSpc>
                <a:spcPct val="107000"/>
              </a:lnSpc>
              <a:spcBef>
                <a:spcPts val="0"/>
              </a:spcBef>
              <a:spcAft>
                <a:spcPts val="800"/>
              </a:spcAft>
              <a:buFont typeface="Wingdings" panose="05000000000000000000" pitchFamily="2" charset="2"/>
              <a:buChar char="Ø"/>
            </a:pPr>
            <a:r>
              <a:rPr lang="en-US" sz="1100" kern="100" dirty="0">
                <a:effectLst/>
                <a:latin typeface="Calibri" panose="020F0502020204030204" pitchFamily="34" charset="0"/>
                <a:ea typeface="Calibri" panose="020F0502020204030204" pitchFamily="34" charset="0"/>
                <a:cs typeface="Arial" panose="020B0604020202020204" pitchFamily="34" charset="0"/>
              </a:rPr>
              <a:t>P-VALUE= 0.7 &gt; 0.05 { Since p-value is greater than alpha value(0.05) which means that we don’t have enough evidence to reject null hypothesis and supporting alternative hypothesis }.</a:t>
            </a:r>
          </a:p>
          <a:p>
            <a:endParaRPr lang="en-US" b="1" dirty="0"/>
          </a:p>
        </p:txBody>
      </p:sp>
      <p:pic>
        <p:nvPicPr>
          <p:cNvPr id="7" name="Picture 6" descr="A picture containing text, screenshot, font, algebra&#10;&#10;Description automatically generated">
            <a:extLst>
              <a:ext uri="{FF2B5EF4-FFF2-40B4-BE49-F238E27FC236}">
                <a16:creationId xmlns:a16="http://schemas.microsoft.com/office/drawing/2014/main" id="{EC2B75C9-CF3C-7ABA-FE20-CBEFA94FFD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715"/>
          <a:stretch/>
        </p:blipFill>
        <p:spPr>
          <a:xfrm>
            <a:off x="4143947" y="3201186"/>
            <a:ext cx="4649450" cy="13962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87980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EAA7-6FAA-5C0B-43C4-552D5C3F5B03}"/>
              </a:ext>
            </a:extLst>
          </p:cNvPr>
          <p:cNvSpPr>
            <a:spLocks noGrp="1"/>
          </p:cNvSpPr>
          <p:nvPr>
            <p:ph type="title"/>
          </p:nvPr>
        </p:nvSpPr>
        <p:spPr>
          <a:xfrm>
            <a:off x="-234950" y="76201"/>
            <a:ext cx="8794750" cy="607682"/>
          </a:xfrm>
        </p:spPr>
        <p:txBody>
          <a:bodyPr/>
          <a:lstStyle/>
          <a:p>
            <a:pPr algn="ctr"/>
            <a:r>
              <a:rPr lang="en-US" sz="1600" dirty="0"/>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Assess whether the previous test assumptions have been met for the test(Normality) </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600" dirty="0"/>
          </a:p>
        </p:txBody>
      </p:sp>
      <p:sp>
        <p:nvSpPr>
          <p:cNvPr id="3" name="Text Placeholder 2">
            <a:extLst>
              <a:ext uri="{FF2B5EF4-FFF2-40B4-BE49-F238E27FC236}">
                <a16:creationId xmlns:a16="http://schemas.microsoft.com/office/drawing/2014/main" id="{71A8A8DA-1F73-802F-7106-A61955322083}"/>
              </a:ext>
            </a:extLst>
          </p:cNvPr>
          <p:cNvSpPr>
            <a:spLocks noGrp="1"/>
          </p:cNvSpPr>
          <p:nvPr>
            <p:ph type="body" idx="1"/>
          </p:nvPr>
        </p:nvSpPr>
        <p:spPr>
          <a:xfrm>
            <a:off x="234950" y="552450"/>
            <a:ext cx="8597350" cy="4016425"/>
          </a:xfrm>
        </p:spPr>
        <p:txBody>
          <a:bodyPr/>
          <a:lstStyle/>
          <a:p>
            <a:pPr>
              <a:buFont typeface="Wingdings" panose="05000000000000000000" pitchFamily="2" charset="2"/>
              <a:buChar char="Ø"/>
            </a:pPr>
            <a:r>
              <a:rPr lang="en-US" sz="1000" dirty="0"/>
              <a:t>For testing normality, we use Histogram, Q-Q plots and Shapiro-test.</a:t>
            </a:r>
          </a:p>
          <a:p>
            <a:pPr>
              <a:buFont typeface="Wingdings" panose="05000000000000000000" pitchFamily="2" charset="2"/>
              <a:buChar char="Ø"/>
            </a:pPr>
            <a:r>
              <a:rPr lang="en-US" sz="1000" dirty="0"/>
              <a:t>Null hypothesis is that our data is normally distributed.</a:t>
            </a:r>
          </a:p>
          <a:p>
            <a:pPr>
              <a:buFont typeface="Wingdings" panose="05000000000000000000" pitchFamily="2" charset="2"/>
              <a:buChar char="Ø"/>
            </a:pPr>
            <a:r>
              <a:rPr lang="en-US" sz="1000" dirty="0"/>
              <a:t>Our Alternative hypothesis is that our data is not normally distributed.</a:t>
            </a:r>
          </a:p>
          <a:p>
            <a:pPr>
              <a:buFont typeface="Wingdings" panose="05000000000000000000" pitchFamily="2" charset="2"/>
              <a:buChar char="Ø"/>
            </a:pPr>
            <a:r>
              <a:rPr lang="en-US" sz="1000" dirty="0"/>
              <a:t>Then we compared P-value to the significance level(Alpha=0.05)</a:t>
            </a:r>
          </a:p>
          <a:p>
            <a:pPr marL="114300" indent="0">
              <a:buNone/>
            </a:pPr>
            <a:endParaRPr lang="en-US" sz="1000" dirty="0"/>
          </a:p>
          <a:p>
            <a:pPr marL="114300" indent="0">
              <a:buNone/>
            </a:pPr>
            <a:r>
              <a:rPr lang="en-US" sz="1400" b="1" dirty="0"/>
              <a:t>1)Histogram </a:t>
            </a:r>
          </a:p>
          <a:p>
            <a:endParaRPr lang="en-US" dirty="0"/>
          </a:p>
        </p:txBody>
      </p:sp>
      <p:pic>
        <p:nvPicPr>
          <p:cNvPr id="4" name="Picture 3">
            <a:extLst>
              <a:ext uri="{FF2B5EF4-FFF2-40B4-BE49-F238E27FC236}">
                <a16:creationId xmlns:a16="http://schemas.microsoft.com/office/drawing/2014/main" id="{6E60461F-D127-9D9C-7DAA-5B8F413D3B54}"/>
              </a:ext>
            </a:extLst>
          </p:cNvPr>
          <p:cNvPicPr>
            <a:picLocks noChangeAspect="1"/>
          </p:cNvPicPr>
          <p:nvPr/>
        </p:nvPicPr>
        <p:blipFill rotWithShape="1">
          <a:blip r:embed="rId2">
            <a:extLst>
              <a:ext uri="{28A0092B-C50C-407E-A947-70E740481C1C}">
                <a14:useLocalDpi xmlns:a14="http://schemas.microsoft.com/office/drawing/2010/main" val="0"/>
              </a:ext>
            </a:extLst>
          </a:blip>
          <a:srcRect t="41398"/>
          <a:stretch/>
        </p:blipFill>
        <p:spPr>
          <a:xfrm>
            <a:off x="1567473" y="2102061"/>
            <a:ext cx="2653004" cy="179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B0130159-B3E8-173F-F5FD-E37A70FAB0BF}"/>
              </a:ext>
            </a:extLst>
          </p:cNvPr>
          <p:cNvSpPr txBox="1"/>
          <p:nvPr/>
        </p:nvSpPr>
        <p:spPr>
          <a:xfrm>
            <a:off x="146212" y="2036330"/>
            <a:ext cx="1702796" cy="307777"/>
          </a:xfrm>
          <a:prstGeom prst="rect">
            <a:avLst/>
          </a:prstGeom>
          <a:noFill/>
        </p:spPr>
        <p:txBody>
          <a:bodyPr wrap="square" rtlCol="0">
            <a:spAutoFit/>
          </a:bodyPr>
          <a:lstStyle/>
          <a:p>
            <a:r>
              <a:rPr lang="en-US" dirty="0"/>
              <a:t>Code for Males:</a:t>
            </a:r>
          </a:p>
        </p:txBody>
      </p:sp>
      <p:sp>
        <p:nvSpPr>
          <p:cNvPr id="6" name="TextBox 5">
            <a:extLst>
              <a:ext uri="{FF2B5EF4-FFF2-40B4-BE49-F238E27FC236}">
                <a16:creationId xmlns:a16="http://schemas.microsoft.com/office/drawing/2014/main" id="{1E1CC7F1-972C-CB16-1A1C-BD54D6E5CB97}"/>
              </a:ext>
            </a:extLst>
          </p:cNvPr>
          <p:cNvSpPr txBox="1"/>
          <p:nvPr/>
        </p:nvSpPr>
        <p:spPr>
          <a:xfrm>
            <a:off x="195629" y="2506666"/>
            <a:ext cx="1561825" cy="307777"/>
          </a:xfrm>
          <a:prstGeom prst="rect">
            <a:avLst/>
          </a:prstGeom>
          <a:noFill/>
        </p:spPr>
        <p:txBody>
          <a:bodyPr wrap="square" rtlCol="0">
            <a:spAutoFit/>
          </a:bodyPr>
          <a:lstStyle/>
          <a:p>
            <a:r>
              <a:rPr lang="en-US" dirty="0"/>
              <a:t>Sample output:</a:t>
            </a:r>
          </a:p>
        </p:txBody>
      </p:sp>
      <p:pic>
        <p:nvPicPr>
          <p:cNvPr id="7" name="Picture 6" descr="A picture containing text, screenshot, diagram, line&#10;&#10;Description automatically generated">
            <a:extLst>
              <a:ext uri="{FF2B5EF4-FFF2-40B4-BE49-F238E27FC236}">
                <a16:creationId xmlns:a16="http://schemas.microsoft.com/office/drawing/2014/main" id="{22C5D5A8-EB0A-6219-8469-1735C0B882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50" t="6038" r="900" b="1810"/>
          <a:stretch/>
        </p:blipFill>
        <p:spPr bwMode="auto">
          <a:xfrm>
            <a:off x="1567473" y="2607698"/>
            <a:ext cx="2653004" cy="1759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68DB320C-2D13-9F63-CADF-F2FA07A6291E}"/>
              </a:ext>
            </a:extLst>
          </p:cNvPr>
          <p:cNvSpPr txBox="1"/>
          <p:nvPr/>
        </p:nvSpPr>
        <p:spPr>
          <a:xfrm>
            <a:off x="2724150" y="4614772"/>
            <a:ext cx="4140200" cy="615553"/>
          </a:xfrm>
          <a:prstGeom prst="rect">
            <a:avLst/>
          </a:prstGeom>
          <a:noFill/>
        </p:spPr>
        <p:txBody>
          <a:bodyPr wrap="square" rtlCol="0">
            <a:spAutoFit/>
          </a:bodyPr>
          <a:lstStyle/>
          <a:p>
            <a:r>
              <a:rPr lang="en-US" sz="1000" b="1" kern="100" dirty="0">
                <a:effectLst/>
                <a:latin typeface="Calibri" panose="020F0502020204030204" pitchFamily="34" charset="0"/>
                <a:ea typeface="Calibri" panose="020F0502020204030204" pitchFamily="34" charset="0"/>
                <a:cs typeface="Arial" panose="020B0604020202020204" pitchFamily="34" charset="0"/>
              </a:rPr>
              <a:t>Histograms doesn’t describe whether the data is normally distributed or not, so we used Shapiro-test to check the normality of the data.</a:t>
            </a:r>
          </a:p>
          <a:p>
            <a:endParaRPr lang="en-US" dirty="0"/>
          </a:p>
        </p:txBody>
      </p:sp>
      <p:pic>
        <p:nvPicPr>
          <p:cNvPr id="9" name="Picture 8" descr="A picture containing text, diagram, screenshot, plot&#10;&#10;Description automatically generated">
            <a:extLst>
              <a:ext uri="{FF2B5EF4-FFF2-40B4-BE49-F238E27FC236}">
                <a16:creationId xmlns:a16="http://schemas.microsoft.com/office/drawing/2014/main" id="{BD2507D0-9F64-4B8B-ABA1-D5E9C61E6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6150" y="2660555"/>
            <a:ext cx="2438400" cy="1851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picture containing text, font, screenshot, line&#10;&#10;Description automatically generated">
            <a:extLst>
              <a:ext uri="{FF2B5EF4-FFF2-40B4-BE49-F238E27FC236}">
                <a16:creationId xmlns:a16="http://schemas.microsoft.com/office/drawing/2014/main" id="{3E579CE1-3AB9-E8C9-1D4E-15D4AB6C4B33}"/>
              </a:ext>
            </a:extLst>
          </p:cNvPr>
          <p:cNvPicPr>
            <a:picLocks noChangeAspect="1"/>
          </p:cNvPicPr>
          <p:nvPr/>
        </p:nvPicPr>
        <p:blipFill rotWithShape="1">
          <a:blip r:embed="rId5">
            <a:extLst>
              <a:ext uri="{28A0092B-C50C-407E-A947-70E740481C1C}">
                <a14:useLocalDpi xmlns:a14="http://schemas.microsoft.com/office/drawing/2010/main" val="0"/>
              </a:ext>
            </a:extLst>
          </a:blip>
          <a:srcRect t="50000" b="29994"/>
          <a:stretch/>
        </p:blipFill>
        <p:spPr>
          <a:xfrm>
            <a:off x="4690745" y="2135294"/>
            <a:ext cx="3538855" cy="1495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3E7E863-E168-2AD8-8BE9-2A9D3B3ABBAA}"/>
              </a:ext>
            </a:extLst>
          </p:cNvPr>
          <p:cNvSpPr txBox="1"/>
          <p:nvPr/>
        </p:nvSpPr>
        <p:spPr>
          <a:xfrm>
            <a:off x="4572000" y="1794284"/>
            <a:ext cx="1762348" cy="307777"/>
          </a:xfrm>
          <a:prstGeom prst="rect">
            <a:avLst/>
          </a:prstGeom>
          <a:noFill/>
        </p:spPr>
        <p:txBody>
          <a:bodyPr wrap="square" rtlCol="0">
            <a:spAutoFit/>
          </a:bodyPr>
          <a:lstStyle/>
          <a:p>
            <a:r>
              <a:rPr lang="en-US" dirty="0"/>
              <a:t>Code for Females:</a:t>
            </a:r>
          </a:p>
        </p:txBody>
      </p:sp>
      <p:sp>
        <p:nvSpPr>
          <p:cNvPr id="12" name="TextBox 11">
            <a:extLst>
              <a:ext uri="{FF2B5EF4-FFF2-40B4-BE49-F238E27FC236}">
                <a16:creationId xmlns:a16="http://schemas.microsoft.com/office/drawing/2014/main" id="{E42667EB-06A1-BFCF-A863-EF761D3B4B79}"/>
              </a:ext>
            </a:extLst>
          </p:cNvPr>
          <p:cNvSpPr txBox="1"/>
          <p:nvPr/>
        </p:nvSpPr>
        <p:spPr>
          <a:xfrm>
            <a:off x="4601776" y="2506667"/>
            <a:ext cx="1561825" cy="307777"/>
          </a:xfrm>
          <a:prstGeom prst="rect">
            <a:avLst/>
          </a:prstGeom>
          <a:noFill/>
        </p:spPr>
        <p:txBody>
          <a:bodyPr wrap="square" rtlCol="0">
            <a:spAutoFit/>
          </a:bodyPr>
          <a:lstStyle/>
          <a:p>
            <a:r>
              <a:rPr lang="en-US" dirty="0"/>
              <a:t>Sample output:</a:t>
            </a:r>
          </a:p>
        </p:txBody>
      </p:sp>
    </p:spTree>
    <p:extLst>
      <p:ext uri="{BB962C8B-B14F-4D97-AF65-F5344CB8AC3E}">
        <p14:creationId xmlns:p14="http://schemas.microsoft.com/office/powerpoint/2010/main" val="280223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EAA7-6FAA-5C0B-43C4-552D5C3F5B03}"/>
              </a:ext>
            </a:extLst>
          </p:cNvPr>
          <p:cNvSpPr>
            <a:spLocks noGrp="1"/>
          </p:cNvSpPr>
          <p:nvPr>
            <p:ph type="title"/>
          </p:nvPr>
        </p:nvSpPr>
        <p:spPr>
          <a:xfrm>
            <a:off x="-190500" y="196851"/>
            <a:ext cx="9022800" cy="463549"/>
          </a:xfrm>
        </p:spPr>
        <p:txBody>
          <a:bodyPr/>
          <a:lstStyle/>
          <a:p>
            <a:pPr algn="ctr"/>
            <a:r>
              <a:rPr lang="en-US" sz="1600" dirty="0"/>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Assess whether the previous test assumptions have been met for the test (Normality) </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600" dirty="0"/>
          </a:p>
        </p:txBody>
      </p:sp>
      <p:sp>
        <p:nvSpPr>
          <p:cNvPr id="3" name="Text Placeholder 2">
            <a:extLst>
              <a:ext uri="{FF2B5EF4-FFF2-40B4-BE49-F238E27FC236}">
                <a16:creationId xmlns:a16="http://schemas.microsoft.com/office/drawing/2014/main" id="{71A8A8DA-1F73-802F-7106-A61955322083}"/>
              </a:ext>
            </a:extLst>
          </p:cNvPr>
          <p:cNvSpPr>
            <a:spLocks noGrp="1"/>
          </p:cNvSpPr>
          <p:nvPr>
            <p:ph type="body" idx="1"/>
          </p:nvPr>
        </p:nvSpPr>
        <p:spPr>
          <a:xfrm>
            <a:off x="215900" y="660400"/>
            <a:ext cx="8616400" cy="3908475"/>
          </a:xfrm>
        </p:spPr>
        <p:txBody>
          <a:bodyPr/>
          <a:lstStyle/>
          <a:p>
            <a:pPr marL="114300" indent="0">
              <a:buNone/>
            </a:pPr>
            <a:endParaRPr lang="en-US" sz="1000" dirty="0"/>
          </a:p>
          <a:p>
            <a:pPr marL="114300" indent="0">
              <a:buNone/>
            </a:pPr>
            <a:r>
              <a:rPr lang="en-US" sz="1400" b="1" dirty="0"/>
              <a:t>2</a:t>
            </a:r>
            <a:r>
              <a:rPr lang="en-US" sz="1400" dirty="0"/>
              <a:t>) Q-Q plots </a:t>
            </a:r>
          </a:p>
          <a:p>
            <a:endParaRPr lang="en-US" dirty="0"/>
          </a:p>
        </p:txBody>
      </p:sp>
      <p:sp>
        <p:nvSpPr>
          <p:cNvPr id="5" name="TextBox 4">
            <a:extLst>
              <a:ext uri="{FF2B5EF4-FFF2-40B4-BE49-F238E27FC236}">
                <a16:creationId xmlns:a16="http://schemas.microsoft.com/office/drawing/2014/main" id="{B0130159-B3E8-173F-F5FD-E37A70FAB0BF}"/>
              </a:ext>
            </a:extLst>
          </p:cNvPr>
          <p:cNvSpPr txBox="1"/>
          <p:nvPr/>
        </p:nvSpPr>
        <p:spPr>
          <a:xfrm>
            <a:off x="428180" y="1270372"/>
            <a:ext cx="1561825" cy="307777"/>
          </a:xfrm>
          <a:prstGeom prst="rect">
            <a:avLst/>
          </a:prstGeom>
          <a:noFill/>
        </p:spPr>
        <p:txBody>
          <a:bodyPr wrap="square" rtlCol="0">
            <a:spAutoFit/>
          </a:bodyPr>
          <a:lstStyle/>
          <a:p>
            <a:r>
              <a:rPr lang="en-US" dirty="0"/>
              <a:t>Code for males:</a:t>
            </a:r>
          </a:p>
        </p:txBody>
      </p:sp>
      <p:sp>
        <p:nvSpPr>
          <p:cNvPr id="6" name="TextBox 5">
            <a:extLst>
              <a:ext uri="{FF2B5EF4-FFF2-40B4-BE49-F238E27FC236}">
                <a16:creationId xmlns:a16="http://schemas.microsoft.com/office/drawing/2014/main" id="{1E1CC7F1-972C-CB16-1A1C-BD54D6E5CB97}"/>
              </a:ext>
            </a:extLst>
          </p:cNvPr>
          <p:cNvSpPr txBox="1"/>
          <p:nvPr/>
        </p:nvSpPr>
        <p:spPr>
          <a:xfrm>
            <a:off x="4630240" y="1314698"/>
            <a:ext cx="1561825" cy="307777"/>
          </a:xfrm>
          <a:prstGeom prst="rect">
            <a:avLst/>
          </a:prstGeom>
          <a:noFill/>
        </p:spPr>
        <p:txBody>
          <a:bodyPr wrap="square" rtlCol="0">
            <a:spAutoFit/>
          </a:bodyPr>
          <a:lstStyle/>
          <a:p>
            <a:r>
              <a:rPr lang="en-US" dirty="0"/>
              <a:t>Sample output:</a:t>
            </a:r>
          </a:p>
        </p:txBody>
      </p:sp>
      <p:sp>
        <p:nvSpPr>
          <p:cNvPr id="8" name="TextBox 7">
            <a:extLst>
              <a:ext uri="{FF2B5EF4-FFF2-40B4-BE49-F238E27FC236}">
                <a16:creationId xmlns:a16="http://schemas.microsoft.com/office/drawing/2014/main" id="{68DB320C-2D13-9F63-CADF-F2FA07A6291E}"/>
              </a:ext>
            </a:extLst>
          </p:cNvPr>
          <p:cNvSpPr txBox="1"/>
          <p:nvPr/>
        </p:nvSpPr>
        <p:spPr>
          <a:xfrm>
            <a:off x="1035050" y="4786297"/>
            <a:ext cx="6578029" cy="249684"/>
          </a:xfrm>
          <a:prstGeom prst="rect">
            <a:avLst/>
          </a:prstGeom>
          <a:noFill/>
        </p:spPr>
        <p:txBody>
          <a:bodyPr wrap="square" rtlCol="0">
            <a:spAutoFit/>
          </a:bodyPr>
          <a:lstStyle/>
          <a:p>
            <a:pPr marR="0" lvl="0" rtl="0">
              <a:lnSpc>
                <a:spcPct val="107000"/>
              </a:lnSpc>
              <a:spcBef>
                <a:spcPts val="0"/>
              </a:spcBef>
              <a:spcAft>
                <a:spcPts val="800"/>
              </a:spcAft>
            </a:pPr>
            <a:r>
              <a:rPr lang="en-US" sz="1000" b="1" kern="100" dirty="0">
                <a:effectLst/>
                <a:latin typeface="Calibri" panose="020F0502020204030204" pitchFamily="34" charset="0"/>
                <a:ea typeface="Calibri" panose="020F0502020204030204" pitchFamily="34" charset="0"/>
                <a:cs typeface="Arial" panose="020B0604020202020204" pitchFamily="34" charset="0"/>
              </a:rPr>
              <a:t>Since points on the plot fall close to the line, it indicates that the data is normally distributed.</a:t>
            </a:r>
          </a:p>
        </p:txBody>
      </p:sp>
      <p:pic>
        <p:nvPicPr>
          <p:cNvPr id="9" name="Picture 8" descr="A picture containing text, font, screenshot&#10;&#10;Description automatically generated">
            <a:extLst>
              <a:ext uri="{FF2B5EF4-FFF2-40B4-BE49-F238E27FC236}">
                <a16:creationId xmlns:a16="http://schemas.microsoft.com/office/drawing/2014/main" id="{8EE3657A-D7E5-87AD-D3AE-FB104D4E6E2B}"/>
              </a:ext>
            </a:extLst>
          </p:cNvPr>
          <p:cNvPicPr>
            <a:picLocks noChangeAspect="1"/>
          </p:cNvPicPr>
          <p:nvPr/>
        </p:nvPicPr>
        <p:blipFill rotWithShape="1">
          <a:blip r:embed="rId2">
            <a:extLst>
              <a:ext uri="{28A0092B-C50C-407E-A947-70E740481C1C}">
                <a14:useLocalDpi xmlns:a14="http://schemas.microsoft.com/office/drawing/2010/main" val="0"/>
              </a:ext>
            </a:extLst>
          </a:blip>
          <a:srcRect b="49891"/>
          <a:stretch/>
        </p:blipFill>
        <p:spPr>
          <a:xfrm>
            <a:off x="567690" y="1829970"/>
            <a:ext cx="3893820" cy="254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picture containing text, line, diagram, plot&#10;&#10;Description automatically generated">
            <a:extLst>
              <a:ext uri="{FF2B5EF4-FFF2-40B4-BE49-F238E27FC236}">
                <a16:creationId xmlns:a16="http://schemas.microsoft.com/office/drawing/2014/main" id="{093D85CF-E2C6-5996-CA0C-4C8D62BA21EB}"/>
              </a:ext>
            </a:extLst>
          </p:cNvPr>
          <p:cNvPicPr>
            <a:picLocks noChangeAspect="1"/>
          </p:cNvPicPr>
          <p:nvPr/>
        </p:nvPicPr>
        <p:blipFill>
          <a:blip r:embed="rId3" cstate="print">
            <a:extLst>
              <a:ext uri="{28A0092B-C50C-407E-A947-70E740481C1C}">
                <a14:useLocalDpi xmlns:a14="http://schemas.microsoft.com/office/drawing/2010/main" val="0"/>
              </a:ext>
            </a:extLst>
          </a:blip>
          <a:srcRect t="1308" b="1308"/>
          <a:stretch>
            <a:fillRect/>
          </a:stretch>
        </p:blipFill>
        <p:spPr bwMode="auto">
          <a:xfrm>
            <a:off x="6145853" y="1420204"/>
            <a:ext cx="2115497" cy="1331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61C89229-091E-5244-2910-F9399B06DB65}"/>
              </a:ext>
            </a:extLst>
          </p:cNvPr>
          <p:cNvSpPr txBox="1"/>
          <p:nvPr/>
        </p:nvSpPr>
        <p:spPr>
          <a:xfrm>
            <a:off x="447811" y="2959368"/>
            <a:ext cx="1787389" cy="307777"/>
          </a:xfrm>
          <a:prstGeom prst="rect">
            <a:avLst/>
          </a:prstGeom>
          <a:noFill/>
        </p:spPr>
        <p:txBody>
          <a:bodyPr wrap="square" rtlCol="0">
            <a:spAutoFit/>
          </a:bodyPr>
          <a:lstStyle/>
          <a:p>
            <a:r>
              <a:rPr lang="en-US" dirty="0"/>
              <a:t>Code for Females:</a:t>
            </a:r>
          </a:p>
        </p:txBody>
      </p:sp>
      <p:pic>
        <p:nvPicPr>
          <p:cNvPr id="13" name="Picture 12" descr="A picture containing text, font, screenshot, line&#10;&#10;Description automatically generated">
            <a:extLst>
              <a:ext uri="{FF2B5EF4-FFF2-40B4-BE49-F238E27FC236}">
                <a16:creationId xmlns:a16="http://schemas.microsoft.com/office/drawing/2014/main" id="{A916D0FA-7A57-7FFC-AE50-4F6F4F961EDA}"/>
              </a:ext>
            </a:extLst>
          </p:cNvPr>
          <p:cNvPicPr>
            <a:picLocks noChangeAspect="1"/>
          </p:cNvPicPr>
          <p:nvPr/>
        </p:nvPicPr>
        <p:blipFill rotWithShape="1">
          <a:blip r:embed="rId4">
            <a:extLst>
              <a:ext uri="{28A0092B-C50C-407E-A947-70E740481C1C}">
                <a14:useLocalDpi xmlns:a14="http://schemas.microsoft.com/office/drawing/2010/main" val="0"/>
              </a:ext>
            </a:extLst>
          </a:blip>
          <a:srcRect l="179" t="21442" r="-179" b="45982"/>
          <a:stretch/>
        </p:blipFill>
        <p:spPr>
          <a:xfrm>
            <a:off x="567690" y="3333196"/>
            <a:ext cx="3538855" cy="254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72BE2E57-0286-0611-F78C-C47A389FC338}"/>
              </a:ext>
            </a:extLst>
          </p:cNvPr>
          <p:cNvSpPr txBox="1"/>
          <p:nvPr/>
        </p:nvSpPr>
        <p:spPr>
          <a:xfrm>
            <a:off x="4552537" y="3113668"/>
            <a:ext cx="1561825" cy="307777"/>
          </a:xfrm>
          <a:prstGeom prst="rect">
            <a:avLst/>
          </a:prstGeom>
          <a:noFill/>
        </p:spPr>
        <p:txBody>
          <a:bodyPr wrap="square" rtlCol="0">
            <a:spAutoFit/>
          </a:bodyPr>
          <a:lstStyle/>
          <a:p>
            <a:r>
              <a:rPr lang="en-US" dirty="0"/>
              <a:t>Sample output:</a:t>
            </a:r>
          </a:p>
        </p:txBody>
      </p:sp>
      <p:pic>
        <p:nvPicPr>
          <p:cNvPr id="15" name="Picture 14" descr="A picture containing text, line, diagram, plot&#10;&#10;Description automatically generated">
            <a:extLst>
              <a:ext uri="{FF2B5EF4-FFF2-40B4-BE49-F238E27FC236}">
                <a16:creationId xmlns:a16="http://schemas.microsoft.com/office/drawing/2014/main" id="{035239E2-3544-B095-AAB6-4D45B93A98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5853" y="3174072"/>
            <a:ext cx="2115496" cy="1431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1604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EAA7-6FAA-5C0B-43C4-552D5C3F5B03}"/>
              </a:ext>
            </a:extLst>
          </p:cNvPr>
          <p:cNvSpPr>
            <a:spLocks noGrp="1"/>
          </p:cNvSpPr>
          <p:nvPr>
            <p:ph type="title"/>
          </p:nvPr>
        </p:nvSpPr>
        <p:spPr>
          <a:xfrm>
            <a:off x="-431800" y="196851"/>
            <a:ext cx="9264100" cy="463549"/>
          </a:xfrm>
        </p:spPr>
        <p:txBody>
          <a:bodyPr/>
          <a:lstStyle/>
          <a:p>
            <a:pPr algn="ctr"/>
            <a:r>
              <a:rPr lang="en-US" sz="1600" dirty="0"/>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Assess whether the previous test assumptions have been met for the test(Normality) </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600" dirty="0"/>
          </a:p>
        </p:txBody>
      </p:sp>
      <p:sp>
        <p:nvSpPr>
          <p:cNvPr id="3" name="Text Placeholder 2">
            <a:extLst>
              <a:ext uri="{FF2B5EF4-FFF2-40B4-BE49-F238E27FC236}">
                <a16:creationId xmlns:a16="http://schemas.microsoft.com/office/drawing/2014/main" id="{71A8A8DA-1F73-802F-7106-A61955322083}"/>
              </a:ext>
            </a:extLst>
          </p:cNvPr>
          <p:cNvSpPr>
            <a:spLocks noGrp="1"/>
          </p:cNvSpPr>
          <p:nvPr>
            <p:ph type="body" idx="1"/>
          </p:nvPr>
        </p:nvSpPr>
        <p:spPr>
          <a:xfrm>
            <a:off x="215900" y="660400"/>
            <a:ext cx="8616400" cy="3908475"/>
          </a:xfrm>
        </p:spPr>
        <p:txBody>
          <a:bodyPr/>
          <a:lstStyle/>
          <a:p>
            <a:pPr marL="114300" indent="0">
              <a:buNone/>
            </a:pPr>
            <a:endParaRPr lang="en-US" sz="1000" dirty="0"/>
          </a:p>
          <a:p>
            <a:pPr marL="114300" indent="0">
              <a:buNone/>
            </a:pPr>
            <a:r>
              <a:rPr lang="en-US" sz="1400" b="1" dirty="0"/>
              <a:t>2</a:t>
            </a:r>
            <a:r>
              <a:rPr lang="en-US" sz="1400" dirty="0"/>
              <a:t>) Shapiro-tests:</a:t>
            </a:r>
          </a:p>
          <a:p>
            <a:endParaRPr lang="en-US" dirty="0"/>
          </a:p>
        </p:txBody>
      </p:sp>
      <p:sp>
        <p:nvSpPr>
          <p:cNvPr id="5" name="TextBox 4">
            <a:extLst>
              <a:ext uri="{FF2B5EF4-FFF2-40B4-BE49-F238E27FC236}">
                <a16:creationId xmlns:a16="http://schemas.microsoft.com/office/drawing/2014/main" id="{B0130159-B3E8-173F-F5FD-E37A70FAB0BF}"/>
              </a:ext>
            </a:extLst>
          </p:cNvPr>
          <p:cNvSpPr txBox="1"/>
          <p:nvPr/>
        </p:nvSpPr>
        <p:spPr>
          <a:xfrm>
            <a:off x="428180" y="1270372"/>
            <a:ext cx="1561825" cy="307777"/>
          </a:xfrm>
          <a:prstGeom prst="rect">
            <a:avLst/>
          </a:prstGeom>
          <a:noFill/>
        </p:spPr>
        <p:txBody>
          <a:bodyPr wrap="square" rtlCol="0">
            <a:spAutoFit/>
          </a:bodyPr>
          <a:lstStyle/>
          <a:p>
            <a:r>
              <a:rPr lang="en-US" dirty="0"/>
              <a:t>Code for males:</a:t>
            </a:r>
          </a:p>
        </p:txBody>
      </p:sp>
      <p:sp>
        <p:nvSpPr>
          <p:cNvPr id="6" name="TextBox 5">
            <a:extLst>
              <a:ext uri="{FF2B5EF4-FFF2-40B4-BE49-F238E27FC236}">
                <a16:creationId xmlns:a16="http://schemas.microsoft.com/office/drawing/2014/main" id="{1E1CC7F1-972C-CB16-1A1C-BD54D6E5CB97}"/>
              </a:ext>
            </a:extLst>
          </p:cNvPr>
          <p:cNvSpPr txBox="1"/>
          <p:nvPr/>
        </p:nvSpPr>
        <p:spPr>
          <a:xfrm>
            <a:off x="4572000" y="951495"/>
            <a:ext cx="4572000" cy="1336776"/>
          </a:xfrm>
          <a:prstGeom prst="rect">
            <a:avLst/>
          </a:prstGeom>
          <a:noFill/>
        </p:spPr>
        <p:txBody>
          <a:bodyPr wrap="square" rtlCol="0">
            <a:spAutoFit/>
          </a:bodyPr>
          <a:lstStyle/>
          <a:p>
            <a:pPr marR="0" lvl="0" rtl="0">
              <a:lnSpc>
                <a:spcPct val="107000"/>
              </a:lnSpc>
              <a:spcBef>
                <a:spcPts val="0"/>
              </a:spcBef>
              <a:spcAft>
                <a:spcPts val="0"/>
              </a:spcAft>
            </a:pPr>
            <a:r>
              <a:rPr lang="en-US" sz="1000" dirty="0"/>
              <a:t>Sample output: </a:t>
            </a:r>
          </a:p>
          <a:p>
            <a:pPr marL="342900" marR="0" lvl="0" indent="-342900" rtl="0">
              <a:lnSpc>
                <a:spcPct val="107000"/>
              </a:lnSpc>
              <a:spcBef>
                <a:spcPts val="0"/>
              </a:spcBef>
              <a:spcAft>
                <a:spcPts val="0"/>
              </a:spcAft>
              <a:buFont typeface="Wingdings" panose="05000000000000000000" pitchFamily="2" charset="2"/>
              <a:buChar char=""/>
            </a:pPr>
            <a:r>
              <a:rPr lang="en-US" sz="1000" kern="100" dirty="0">
                <a:effectLst/>
                <a:latin typeface="Calibri" panose="020F0502020204030204" pitchFamily="34" charset="0"/>
                <a:ea typeface="Calibri" panose="020F0502020204030204" pitchFamily="34" charset="0"/>
                <a:cs typeface="Arial" panose="020B0604020202020204" pitchFamily="34" charset="0"/>
              </a:rPr>
              <a:t>Our The null hypothesis : data is  normally distributed</a:t>
            </a:r>
          </a:p>
          <a:p>
            <a:pPr marL="342900" marR="0" lvl="0" indent="-342900">
              <a:lnSpc>
                <a:spcPct val="107000"/>
              </a:lnSpc>
              <a:spcBef>
                <a:spcPts val="0"/>
              </a:spcBef>
              <a:spcAft>
                <a:spcPts val="0"/>
              </a:spcAft>
              <a:buFont typeface="Wingdings" panose="05000000000000000000" pitchFamily="2" charset="2"/>
              <a:buChar char=""/>
            </a:pPr>
            <a:r>
              <a:rPr lang="en-US" sz="1000" kern="100" dirty="0">
                <a:effectLst/>
                <a:latin typeface="Calibri" panose="020F0502020204030204" pitchFamily="34" charset="0"/>
                <a:ea typeface="Calibri" panose="020F0502020204030204" pitchFamily="34" charset="0"/>
                <a:cs typeface="Arial" panose="020B0604020202020204" pitchFamily="34" charset="0"/>
              </a:rPr>
              <a:t> The alternative hypothesis : data is not normally distributed</a:t>
            </a:r>
          </a:p>
          <a:p>
            <a:pPr marL="342900" marR="0" lvl="0" indent="-342900">
              <a:lnSpc>
                <a:spcPct val="107000"/>
              </a:lnSpc>
              <a:spcBef>
                <a:spcPts val="0"/>
              </a:spcBef>
              <a:spcAft>
                <a:spcPts val="800"/>
              </a:spcAft>
              <a:buFont typeface="Wingdings" panose="05000000000000000000" pitchFamily="2" charset="2"/>
              <a:buChar char=""/>
            </a:pPr>
            <a:r>
              <a:rPr lang="en-US" sz="1000" kern="100" dirty="0">
                <a:effectLst/>
                <a:latin typeface="Calibri" panose="020F0502020204030204" pitchFamily="34" charset="0"/>
                <a:ea typeface="Calibri" panose="020F0502020204030204" pitchFamily="34" charset="0"/>
                <a:cs typeface="Arial" panose="020B0604020202020204" pitchFamily="34" charset="0"/>
              </a:rPr>
              <a:t>Shapiro-test output : P-value= 0.9513 Since p-value is greater than alpha value(0.05) which means that we don’t have enough evidence to reject null hypothesis and supporting alternative hypothesis }.</a:t>
            </a:r>
          </a:p>
          <a:p>
            <a:endParaRPr lang="en-US" sz="1000" dirty="0"/>
          </a:p>
        </p:txBody>
      </p:sp>
      <p:sp>
        <p:nvSpPr>
          <p:cNvPr id="8" name="TextBox 7">
            <a:extLst>
              <a:ext uri="{FF2B5EF4-FFF2-40B4-BE49-F238E27FC236}">
                <a16:creationId xmlns:a16="http://schemas.microsoft.com/office/drawing/2014/main" id="{68DB320C-2D13-9F63-CADF-F2FA07A6291E}"/>
              </a:ext>
            </a:extLst>
          </p:cNvPr>
          <p:cNvSpPr txBox="1"/>
          <p:nvPr/>
        </p:nvSpPr>
        <p:spPr>
          <a:xfrm>
            <a:off x="311701" y="4131590"/>
            <a:ext cx="8616400" cy="677814"/>
          </a:xfrm>
          <a:prstGeom prst="rect">
            <a:avLst/>
          </a:prstGeom>
          <a:noFill/>
        </p:spPr>
        <p:txBody>
          <a:bodyPr wrap="square" rtlCol="0">
            <a:spAutoFit/>
          </a:bodyPr>
          <a:lstStyle/>
          <a:p>
            <a:pPr marL="342900" marR="0" lvl="0" indent="-342900" rtl="0">
              <a:lnSpc>
                <a:spcPct val="107000"/>
              </a:lnSpc>
              <a:spcBef>
                <a:spcPts val="0"/>
              </a:spcBef>
              <a:spcAft>
                <a:spcPts val="0"/>
              </a:spcAft>
              <a:buFont typeface="Wingdings" panose="05000000000000000000" pitchFamily="2" charset="2"/>
              <a:buChar char=""/>
            </a:pPr>
            <a:r>
              <a:rPr lang="en-US" sz="900" b="1" kern="100" dirty="0">
                <a:effectLst/>
                <a:latin typeface="Calibri" panose="020F0502020204030204" pitchFamily="34" charset="0"/>
                <a:ea typeface="Calibri" panose="020F0502020204030204" pitchFamily="34" charset="0"/>
                <a:cs typeface="Arial" panose="020B0604020202020204" pitchFamily="34" charset="0"/>
              </a:rPr>
              <a:t>In conclusion: (For proving normality of our data)</a:t>
            </a:r>
          </a:p>
          <a:p>
            <a:pPr marL="342900" marR="0" lvl="0" indent="-342900">
              <a:lnSpc>
                <a:spcPct val="107000"/>
              </a:lnSpc>
              <a:spcBef>
                <a:spcPts val="0"/>
              </a:spcBef>
              <a:spcAft>
                <a:spcPts val="0"/>
              </a:spcAft>
              <a:buFont typeface="Wingdings" panose="05000000000000000000" pitchFamily="2" charset="2"/>
              <a:buChar char=""/>
            </a:pPr>
            <a:r>
              <a:rPr lang="en-US" sz="900" b="1" kern="100" dirty="0">
                <a:effectLst/>
                <a:latin typeface="Times New Roman" panose="02020603050405020304" pitchFamily="18" charset="0"/>
                <a:ea typeface="Calibri" panose="020F0502020204030204" pitchFamily="34" charset="0"/>
                <a:cs typeface="Arial" panose="020B0604020202020204" pitchFamily="34" charset="0"/>
              </a:rPr>
              <a:t>Since p-values of both males and females &gt; alpha(0.05) , then we don't have enough evidence to reject the null hypothesis and support the alternative hypothesis.</a:t>
            </a:r>
            <a:endParaRPr lang="en-US" sz="900" b="1"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900" b="1" kern="100" dirty="0">
                <a:effectLst/>
                <a:latin typeface="Times New Roman" panose="02020603050405020304" pitchFamily="18" charset="0"/>
                <a:ea typeface="Calibri" panose="020F0502020204030204" pitchFamily="34" charset="0"/>
                <a:cs typeface="Arial" panose="020B0604020202020204" pitchFamily="34" charset="0"/>
              </a:rPr>
              <a:t>We assume normality(no enough evidence to support non normality) ,so previous test assumptions have been met for the normality test, Therefore we proved normality using Histogram, Q-Q-plot and Shapiro-test.</a:t>
            </a:r>
            <a:endParaRPr lang="en-US" sz="900" b="1"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descr="A picture containing text, font, screenshot&#10;&#10;Description automatically generated">
            <a:extLst>
              <a:ext uri="{FF2B5EF4-FFF2-40B4-BE49-F238E27FC236}">
                <a16:creationId xmlns:a16="http://schemas.microsoft.com/office/drawing/2014/main" id="{8EE3657A-D7E5-87AD-D3AE-FB104D4E6E2B}"/>
              </a:ext>
            </a:extLst>
          </p:cNvPr>
          <p:cNvPicPr>
            <a:picLocks noChangeAspect="1"/>
          </p:cNvPicPr>
          <p:nvPr/>
        </p:nvPicPr>
        <p:blipFill rotWithShape="1">
          <a:blip r:embed="rId2">
            <a:extLst>
              <a:ext uri="{28A0092B-C50C-407E-A947-70E740481C1C}">
                <a14:useLocalDpi xmlns:a14="http://schemas.microsoft.com/office/drawing/2010/main" val="0"/>
              </a:ext>
            </a:extLst>
          </a:blip>
          <a:srcRect t="69717"/>
          <a:stretch/>
        </p:blipFill>
        <p:spPr>
          <a:xfrm>
            <a:off x="567690" y="1686479"/>
            <a:ext cx="3893820" cy="153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61C89229-091E-5244-2910-F9399B06DB65}"/>
              </a:ext>
            </a:extLst>
          </p:cNvPr>
          <p:cNvSpPr txBox="1"/>
          <p:nvPr/>
        </p:nvSpPr>
        <p:spPr>
          <a:xfrm>
            <a:off x="437070" y="2229027"/>
            <a:ext cx="1787389" cy="307777"/>
          </a:xfrm>
          <a:prstGeom prst="rect">
            <a:avLst/>
          </a:prstGeom>
          <a:noFill/>
        </p:spPr>
        <p:txBody>
          <a:bodyPr wrap="square" rtlCol="0">
            <a:spAutoFit/>
          </a:bodyPr>
          <a:lstStyle/>
          <a:p>
            <a:r>
              <a:rPr lang="en-US" dirty="0"/>
              <a:t>Code for Females:</a:t>
            </a:r>
          </a:p>
        </p:txBody>
      </p:sp>
      <p:sp>
        <p:nvSpPr>
          <p:cNvPr id="14" name="TextBox 13">
            <a:extLst>
              <a:ext uri="{FF2B5EF4-FFF2-40B4-BE49-F238E27FC236}">
                <a16:creationId xmlns:a16="http://schemas.microsoft.com/office/drawing/2014/main" id="{72BE2E57-0286-0611-F78C-C47A389FC338}"/>
              </a:ext>
            </a:extLst>
          </p:cNvPr>
          <p:cNvSpPr txBox="1"/>
          <p:nvPr/>
        </p:nvSpPr>
        <p:spPr>
          <a:xfrm>
            <a:off x="360267" y="2896964"/>
            <a:ext cx="3953700" cy="1336776"/>
          </a:xfrm>
          <a:prstGeom prst="rect">
            <a:avLst/>
          </a:prstGeom>
          <a:noFill/>
        </p:spPr>
        <p:txBody>
          <a:bodyPr wrap="square" rtlCol="0">
            <a:spAutoFit/>
          </a:bodyPr>
          <a:lstStyle/>
          <a:p>
            <a:pPr marR="0" lvl="0" rtl="0">
              <a:lnSpc>
                <a:spcPct val="107000"/>
              </a:lnSpc>
              <a:spcBef>
                <a:spcPts val="0"/>
              </a:spcBef>
              <a:spcAft>
                <a:spcPts val="0"/>
              </a:spcAft>
            </a:pPr>
            <a:r>
              <a:rPr lang="en-US" sz="1000" dirty="0"/>
              <a:t>Sample output: </a:t>
            </a:r>
            <a:r>
              <a:rPr lang="en-US" sz="1000" kern="100" dirty="0">
                <a:effectLst/>
                <a:latin typeface="Times New Roman" panose="02020603050405020304" pitchFamily="18" charset="0"/>
                <a:ea typeface="Calibri" panose="020F0502020204030204" pitchFamily="34" charset="0"/>
                <a:cs typeface="Arial" panose="020B0604020202020204" pitchFamily="34" charset="0"/>
              </a:rPr>
              <a:t>Our The null hypothesis : data is  normally distributed</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 The alternative hypothesis : data is not normally distributed</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 Shapiro-test output : P-value= 0.98432 Since p-value is greater than alpha value(0.05) which means that we don’t have enough evidence to reject null hypothesis and supporting alternative hypothesis }.</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endParaRPr lang="en-US" sz="1000" dirty="0"/>
          </a:p>
        </p:txBody>
      </p:sp>
      <p:pic>
        <p:nvPicPr>
          <p:cNvPr id="4" name="Picture 3" descr="A picture containing text, font, screenshot, line&#10;&#10;Description automatically generated">
            <a:extLst>
              <a:ext uri="{FF2B5EF4-FFF2-40B4-BE49-F238E27FC236}">
                <a16:creationId xmlns:a16="http://schemas.microsoft.com/office/drawing/2014/main" id="{42B040C3-1B60-4EB1-64D6-C860440968B4}"/>
              </a:ext>
            </a:extLst>
          </p:cNvPr>
          <p:cNvPicPr>
            <a:picLocks noChangeAspect="1"/>
          </p:cNvPicPr>
          <p:nvPr/>
        </p:nvPicPr>
        <p:blipFill rotWithShape="1">
          <a:blip r:embed="rId3">
            <a:extLst>
              <a:ext uri="{28A0092B-C50C-407E-A947-70E740481C1C}">
                <a14:useLocalDpi xmlns:a14="http://schemas.microsoft.com/office/drawing/2010/main" val="0"/>
              </a:ext>
            </a:extLst>
          </a:blip>
          <a:srcRect t="72726" b="6691"/>
          <a:stretch/>
        </p:blipFill>
        <p:spPr>
          <a:xfrm>
            <a:off x="567690" y="2660286"/>
            <a:ext cx="3538855" cy="153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picture containing text, font, white, screenshot&#10;&#10;Description automatically generated">
            <a:extLst>
              <a:ext uri="{FF2B5EF4-FFF2-40B4-BE49-F238E27FC236}">
                <a16:creationId xmlns:a16="http://schemas.microsoft.com/office/drawing/2014/main" id="{CA7BCFEB-C58E-F562-F1BD-F967D3256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124" y="2039645"/>
            <a:ext cx="3249210" cy="815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picture containing text, font, screenshot, line&#10;&#10;Description automatically generated">
            <a:extLst>
              <a:ext uri="{FF2B5EF4-FFF2-40B4-BE49-F238E27FC236}">
                <a16:creationId xmlns:a16="http://schemas.microsoft.com/office/drawing/2014/main" id="{CFF53948-454F-C31B-F87F-13BC1F4C84BB}"/>
              </a:ext>
            </a:extLst>
          </p:cNvPr>
          <p:cNvPicPr>
            <a:picLocks noChangeAspect="1"/>
          </p:cNvPicPr>
          <p:nvPr/>
        </p:nvPicPr>
        <p:blipFill rotWithShape="1">
          <a:blip r:embed="rId5">
            <a:extLst>
              <a:ext uri="{28A0092B-C50C-407E-A947-70E740481C1C}">
                <a14:useLocalDpi xmlns:a14="http://schemas.microsoft.com/office/drawing/2010/main" val="0"/>
              </a:ext>
            </a:extLst>
          </a:blip>
          <a:srcRect r="6628" b="15391"/>
          <a:stretch/>
        </p:blipFill>
        <p:spPr bwMode="auto">
          <a:xfrm>
            <a:off x="4715124" y="3050435"/>
            <a:ext cx="3243605" cy="815585"/>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30494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B951-A324-A561-C992-A34DF99D99F5}"/>
              </a:ext>
            </a:extLst>
          </p:cNvPr>
          <p:cNvSpPr>
            <a:spLocks noGrp="1"/>
          </p:cNvSpPr>
          <p:nvPr>
            <p:ph type="title"/>
          </p:nvPr>
        </p:nvSpPr>
        <p:spPr>
          <a:xfrm>
            <a:off x="76200" y="127001"/>
            <a:ext cx="8890000" cy="774699"/>
          </a:xfrm>
        </p:spPr>
        <p:txBody>
          <a:bodyPr/>
          <a:lstStyle/>
          <a:p>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Assess whether the previous test assumptions have been met for the test(</a:t>
            </a:r>
            <a:r>
              <a:rPr lang="en-US" sz="2100" b="1" dirty="0">
                <a:latin typeface="Times New Roman" panose="02020603050405020304" pitchFamily="18" charset="0"/>
                <a:ea typeface="Calibri" panose="020F0502020204030204" pitchFamily="34" charset="0"/>
                <a:cs typeface="Times New Roman" panose="02020603050405020304" pitchFamily="18" charset="0"/>
              </a:rPr>
              <a:t>homoscedasticity</a:t>
            </a: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8289CBD5-154F-5115-4331-E4A4694DB645}"/>
              </a:ext>
            </a:extLst>
          </p:cNvPr>
          <p:cNvSpPr>
            <a:spLocks noGrp="1"/>
          </p:cNvSpPr>
          <p:nvPr>
            <p:ph type="body" idx="1"/>
          </p:nvPr>
        </p:nvSpPr>
        <p:spPr>
          <a:xfrm>
            <a:off x="158750" y="996952"/>
            <a:ext cx="4248150" cy="965198"/>
          </a:xfrm>
        </p:spPr>
        <p:txBody>
          <a:bodyPr/>
          <a:lstStyle/>
          <a:p>
            <a:pPr marL="0" marR="0" lvl="0" indent="0" rtl="0">
              <a:lnSpc>
                <a:spcPct val="107000"/>
              </a:lnSpc>
              <a:spcBef>
                <a:spcPts val="0"/>
              </a:spcBef>
              <a:spcAft>
                <a:spcPts val="0"/>
              </a:spcAft>
              <a:buNone/>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 The code is used to fit a linear regression model to the relationship between ADWG0021 and Sex and create a set of four diagnostic plots of the model to assess the assumptions of the model and identify any potential issues with the model fit or the data.</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endPar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endParaRPr>
          </a:p>
        </p:txBody>
      </p:sp>
      <p:pic>
        <p:nvPicPr>
          <p:cNvPr id="6" name="Picture 5" descr="A picture containing text, diagram, line, parallel&#10;&#10;Description automatically generated">
            <a:extLst>
              <a:ext uri="{FF2B5EF4-FFF2-40B4-BE49-F238E27FC236}">
                <a16:creationId xmlns:a16="http://schemas.microsoft.com/office/drawing/2014/main" id="{846EA08A-20DF-6A02-42C4-A71E01E3DEE3}"/>
              </a:ext>
            </a:extLst>
          </p:cNvPr>
          <p:cNvPicPr>
            <a:picLocks noChangeAspect="1"/>
          </p:cNvPicPr>
          <p:nvPr/>
        </p:nvPicPr>
        <p:blipFill rotWithShape="1">
          <a:blip r:embed="rId2">
            <a:extLst>
              <a:ext uri="{28A0092B-C50C-407E-A947-70E740481C1C}">
                <a14:useLocalDpi xmlns:a14="http://schemas.microsoft.com/office/drawing/2010/main" val="0"/>
              </a:ext>
            </a:extLst>
          </a:blip>
          <a:srcRect l="654" t="6003" b="2669"/>
          <a:stretch/>
        </p:blipFill>
        <p:spPr bwMode="auto">
          <a:xfrm>
            <a:off x="5646274" y="1168185"/>
            <a:ext cx="3031808" cy="3314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0463995E-7AED-3165-BA75-48959E5E52BD}"/>
              </a:ext>
            </a:extLst>
          </p:cNvPr>
          <p:cNvSpPr txBox="1"/>
          <p:nvPr/>
        </p:nvSpPr>
        <p:spPr>
          <a:xfrm>
            <a:off x="225108" y="2082800"/>
            <a:ext cx="5121592" cy="2595839"/>
          </a:xfrm>
          <a:prstGeom prst="rect">
            <a:avLst/>
          </a:prstGeom>
          <a:noFill/>
        </p:spPr>
        <p:txBody>
          <a:bodyPr wrap="square" rtlCol="0">
            <a:spAutoFit/>
          </a:bodyPr>
          <a:lstStyle/>
          <a:p>
            <a:pPr marL="0" marR="0" lvl="0" indent="0">
              <a:lnSpc>
                <a:spcPct val="107000"/>
              </a:lnSpc>
              <a:spcBef>
                <a:spcPts val="0"/>
              </a:spcBef>
              <a:spcAft>
                <a:spcPts val="0"/>
              </a:spcAft>
              <a:buNone/>
            </a:pPr>
            <a:r>
              <a:rPr lang="en-US" sz="1200" b="1" kern="100" dirty="0">
                <a:effectLst/>
                <a:latin typeface="Times New Roman" panose="02020603050405020304" pitchFamily="18" charset="0"/>
                <a:ea typeface="Calibri" panose="020F0502020204030204" pitchFamily="34" charset="0"/>
                <a:cs typeface="Arial" panose="020B0604020202020204" pitchFamily="34" charset="0"/>
              </a:rPr>
              <a:t>Output: </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The scatterplot of the fitted values against the dependent variable can help </a:t>
            </a:r>
            <a:r>
              <a:rPr lang="en-US" sz="1000" kern="100" dirty="0" err="1">
                <a:effectLst/>
                <a:latin typeface="Times New Roman" panose="02020603050405020304" pitchFamily="18" charset="0"/>
                <a:ea typeface="Calibri" panose="020F0502020204030204" pitchFamily="34" charset="0"/>
                <a:cs typeface="Arial" panose="020B0604020202020204" pitchFamily="34" charset="0"/>
              </a:rPr>
              <a:t>identifpatterns</a:t>
            </a:r>
            <a:r>
              <a:rPr lang="en-US" sz="1000" kern="100" dirty="0">
                <a:effectLst/>
                <a:latin typeface="Times New Roman" panose="02020603050405020304" pitchFamily="18" charset="0"/>
                <a:ea typeface="Calibri" panose="020F0502020204030204" pitchFamily="34" charset="0"/>
                <a:cs typeface="Arial" panose="020B0604020202020204" pitchFamily="34" charset="0"/>
              </a:rPr>
              <a:t> in the relationship between the variables, such as linearity or curvature.</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The Q-Q plot of residuals can help assess the normality of the residuals.</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The plot of residuals against the fitted values can help identify homoscedasticity (Equal variances) or nonlinear relationships.</a:t>
            </a:r>
          </a:p>
          <a:p>
            <a:pPr marL="342900" marR="0" lvl="0" indent="-342900">
              <a:lnSpc>
                <a:spcPct val="150000"/>
              </a:lnSpc>
              <a:spcBef>
                <a:spcPts val="0"/>
              </a:spcBef>
              <a:spcAft>
                <a:spcPts val="80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In Scale-Location : checks the Variance and from the output it indicates that the data is homoscedastic since all points are close to a straight line.</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endParaRPr lang="en-US" sz="1200" dirty="0"/>
          </a:p>
        </p:txBody>
      </p:sp>
    </p:spTree>
    <p:extLst>
      <p:ext uri="{BB962C8B-B14F-4D97-AF65-F5344CB8AC3E}">
        <p14:creationId xmlns:p14="http://schemas.microsoft.com/office/powerpoint/2010/main" val="539241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B951-A324-A561-C992-A34DF99D99F5}"/>
              </a:ext>
            </a:extLst>
          </p:cNvPr>
          <p:cNvSpPr>
            <a:spLocks noGrp="1"/>
          </p:cNvSpPr>
          <p:nvPr>
            <p:ph type="title"/>
          </p:nvPr>
        </p:nvSpPr>
        <p:spPr>
          <a:xfrm>
            <a:off x="76200" y="127001"/>
            <a:ext cx="8890000" cy="774699"/>
          </a:xfrm>
        </p:spPr>
        <p:txBody>
          <a:bodyPr/>
          <a:lstStyle/>
          <a:p>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Assess whether the previous test assumptions have been met for the test(</a:t>
            </a:r>
            <a:r>
              <a:rPr lang="en-US" sz="2100" b="1" dirty="0">
                <a:latin typeface="Times New Roman" panose="02020603050405020304" pitchFamily="18" charset="0"/>
                <a:ea typeface="Calibri" panose="020F0502020204030204" pitchFamily="34" charset="0"/>
                <a:cs typeface="Times New Roman" panose="02020603050405020304" pitchFamily="18" charset="0"/>
              </a:rPr>
              <a:t>homoscedasticity</a:t>
            </a: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8289CBD5-154F-5115-4331-E4A4694DB645}"/>
              </a:ext>
            </a:extLst>
          </p:cNvPr>
          <p:cNvSpPr>
            <a:spLocks noGrp="1"/>
          </p:cNvSpPr>
          <p:nvPr>
            <p:ph type="body" idx="1"/>
          </p:nvPr>
        </p:nvSpPr>
        <p:spPr>
          <a:xfrm>
            <a:off x="158750" y="996952"/>
            <a:ext cx="4248150" cy="965198"/>
          </a:xfrm>
        </p:spPr>
        <p:txBody>
          <a:bodyPr/>
          <a:lstStyle/>
          <a:p>
            <a:pPr marL="0" marR="0" lvl="0" indent="0" rtl="0">
              <a:lnSpc>
                <a:spcPct val="107000"/>
              </a:lnSpc>
              <a:spcBef>
                <a:spcPts val="0"/>
              </a:spcBef>
              <a:spcAft>
                <a:spcPts val="0"/>
              </a:spcAft>
              <a:buNone/>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endParaRPr>
          </a:p>
        </p:txBody>
      </p:sp>
      <p:sp>
        <p:nvSpPr>
          <p:cNvPr id="5" name="TextBox 4">
            <a:extLst>
              <a:ext uri="{FF2B5EF4-FFF2-40B4-BE49-F238E27FC236}">
                <a16:creationId xmlns:a16="http://schemas.microsoft.com/office/drawing/2014/main" id="{102658AE-D637-3F5B-4B7E-9FF46EA2AE63}"/>
              </a:ext>
            </a:extLst>
          </p:cNvPr>
          <p:cNvSpPr txBox="1"/>
          <p:nvPr/>
        </p:nvSpPr>
        <p:spPr>
          <a:xfrm>
            <a:off x="158750" y="2850741"/>
            <a:ext cx="662361" cy="307777"/>
          </a:xfrm>
          <a:prstGeom prst="rect">
            <a:avLst/>
          </a:prstGeom>
          <a:noFill/>
        </p:spPr>
        <p:txBody>
          <a:bodyPr wrap="none" rtlCol="0">
            <a:spAutoFit/>
          </a:bodyPr>
          <a:lstStyle/>
          <a:p>
            <a:r>
              <a:rPr lang="en-US" dirty="0"/>
              <a:t>Code:</a:t>
            </a:r>
          </a:p>
        </p:txBody>
      </p:sp>
      <p:sp>
        <p:nvSpPr>
          <p:cNvPr id="8" name="TextBox 7">
            <a:extLst>
              <a:ext uri="{FF2B5EF4-FFF2-40B4-BE49-F238E27FC236}">
                <a16:creationId xmlns:a16="http://schemas.microsoft.com/office/drawing/2014/main" id="{0463995E-7AED-3165-BA75-48959E5E52BD}"/>
              </a:ext>
            </a:extLst>
          </p:cNvPr>
          <p:cNvSpPr txBox="1"/>
          <p:nvPr/>
        </p:nvSpPr>
        <p:spPr>
          <a:xfrm>
            <a:off x="114791" y="1037262"/>
            <a:ext cx="4786918" cy="2303195"/>
          </a:xfrm>
          <a:prstGeom prst="rect">
            <a:avLst/>
          </a:prstGeom>
          <a:noFill/>
        </p:spPr>
        <p:txBody>
          <a:bodyPr wrap="square" rtlCol="0">
            <a:spAutoFit/>
          </a:bodyPr>
          <a:lstStyle/>
          <a:p>
            <a:pPr marL="342900" marR="0" lvl="0" indent="-342900" rtl="0">
              <a:lnSpc>
                <a:spcPct val="107000"/>
              </a:lnSpc>
              <a:spcBef>
                <a:spcPts val="0"/>
              </a:spcBef>
              <a:spcAft>
                <a:spcPts val="0"/>
              </a:spcAft>
              <a:buFont typeface="Wingdings" panose="05000000000000000000" pitchFamily="2" charset="2"/>
              <a:buChar char=""/>
            </a:pPr>
            <a:r>
              <a:rPr lang="en-US" sz="1000" b="1" kern="100" dirty="0">
                <a:effectLst/>
                <a:latin typeface="Times New Roman" panose="02020603050405020304" pitchFamily="18" charset="0"/>
                <a:ea typeface="Calibri" panose="020F0502020204030204" pitchFamily="34" charset="0"/>
                <a:cs typeface="Arial" panose="020B0604020202020204" pitchFamily="34" charset="0"/>
              </a:rPr>
              <a:t>In Bartlett's test :</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The null hypothesis (HO) means there is no difference in variance, the alternative (H1) means there is differences in variance (Heteroscedastic).</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From the test results : we can see that p-value equals to 0.4129 which is larger than the significant level alpha(0.05) so we do not have enough evidence to reject the null hypothesis and in support of alternative hypothesis. This concludes that we can assume our data is homoscedastic (they do have the same variance).</a:t>
            </a:r>
          </a:p>
          <a:p>
            <a:pPr marL="342900" marR="0" lvl="0" indent="-342900">
              <a:lnSpc>
                <a:spcPct val="107000"/>
              </a:lnSpc>
              <a:spcBef>
                <a:spcPts val="0"/>
              </a:spcBef>
              <a:spcAft>
                <a:spcPts val="800"/>
              </a:spcAft>
              <a:buFont typeface="Wingdings" panose="05000000000000000000" pitchFamily="2" charset="2"/>
              <a:buChar char=""/>
            </a:pPr>
            <a:r>
              <a:rPr lang="en-US" sz="1000" kern="100" dirty="0">
                <a:latin typeface="Times New Roman" panose="02020603050405020304" pitchFamily="18" charset="0"/>
                <a:ea typeface="Calibri" panose="020F0502020204030204" pitchFamily="34" charset="0"/>
                <a:cs typeface="Arial" panose="020B0604020202020204" pitchFamily="34" charset="0"/>
              </a:rPr>
              <a:t>We also used boxplot to test their variability (having same variance).</a:t>
            </a:r>
          </a:p>
          <a:p>
            <a:pPr marL="342900" marR="0" lvl="0" indent="-342900">
              <a:lnSpc>
                <a:spcPct val="107000"/>
              </a:lnSpc>
              <a:spcBef>
                <a:spcPts val="0"/>
              </a:spcBef>
              <a:spcAft>
                <a:spcPts val="800"/>
              </a:spcAft>
              <a:buFont typeface="Wingdings" panose="05000000000000000000" pitchFamily="2" charset="2"/>
              <a:buChar char=""/>
            </a:pP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endParaRPr lang="en-US" sz="1000" dirty="0"/>
          </a:p>
        </p:txBody>
      </p:sp>
      <p:pic>
        <p:nvPicPr>
          <p:cNvPr id="9" name="Picture 8">
            <a:extLst>
              <a:ext uri="{FF2B5EF4-FFF2-40B4-BE49-F238E27FC236}">
                <a16:creationId xmlns:a16="http://schemas.microsoft.com/office/drawing/2014/main" id="{14812C74-8920-C5F3-48C0-8488147A0F95}"/>
              </a:ext>
            </a:extLst>
          </p:cNvPr>
          <p:cNvPicPr>
            <a:picLocks noChangeAspect="1"/>
          </p:cNvPicPr>
          <p:nvPr/>
        </p:nvPicPr>
        <p:blipFill>
          <a:blip r:embed="rId2"/>
          <a:stretch>
            <a:fillRect/>
          </a:stretch>
        </p:blipFill>
        <p:spPr>
          <a:xfrm>
            <a:off x="266701" y="3254293"/>
            <a:ext cx="4010571" cy="193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8E634EF0-F127-CE04-7875-361CDA78D4FA}"/>
              </a:ext>
            </a:extLst>
          </p:cNvPr>
          <p:cNvSpPr txBox="1"/>
          <p:nvPr/>
        </p:nvSpPr>
        <p:spPr>
          <a:xfrm>
            <a:off x="158751" y="3632635"/>
            <a:ext cx="4591050" cy="615553"/>
          </a:xfrm>
          <a:prstGeom prst="rect">
            <a:avLst/>
          </a:prstGeom>
          <a:noFill/>
        </p:spPr>
        <p:txBody>
          <a:bodyPr wrap="square" rtlCol="0">
            <a:spAutoFit/>
          </a:bodyPr>
          <a:lstStyle/>
          <a:p>
            <a:r>
              <a:rPr lang="en-US" dirty="0"/>
              <a:t>Sample Output:</a:t>
            </a:r>
          </a:p>
          <a:p>
            <a:r>
              <a:rPr lang="en-US" sz="1000" dirty="0"/>
              <a:t>Boxplot shows that males and females have nearly the same variance as their means are too close from each others.</a:t>
            </a:r>
          </a:p>
        </p:txBody>
      </p:sp>
      <p:pic>
        <p:nvPicPr>
          <p:cNvPr id="12" name="Picture 11" descr="A picture containing diagram, text, plan, rectangle&#10;&#10;Description automatically generated">
            <a:extLst>
              <a:ext uri="{FF2B5EF4-FFF2-40B4-BE49-F238E27FC236}">
                <a16:creationId xmlns:a16="http://schemas.microsoft.com/office/drawing/2014/main" id="{A54CA5C2-E19D-25FD-1C2C-6D28B87C45DB}"/>
              </a:ext>
            </a:extLst>
          </p:cNvPr>
          <p:cNvPicPr>
            <a:picLocks noChangeAspect="1"/>
          </p:cNvPicPr>
          <p:nvPr/>
        </p:nvPicPr>
        <p:blipFill>
          <a:blip r:embed="rId3"/>
          <a:stretch>
            <a:fillRect/>
          </a:stretch>
        </p:blipFill>
        <p:spPr>
          <a:xfrm>
            <a:off x="5645151" y="2924282"/>
            <a:ext cx="2642321" cy="2011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079EBE9F-B15B-E304-FCBC-188F88182B2B}"/>
              </a:ext>
            </a:extLst>
          </p:cNvPr>
          <p:cNvSpPr txBox="1"/>
          <p:nvPr/>
        </p:nvSpPr>
        <p:spPr>
          <a:xfrm>
            <a:off x="5149852" y="996952"/>
            <a:ext cx="662361" cy="307777"/>
          </a:xfrm>
          <a:prstGeom prst="rect">
            <a:avLst/>
          </a:prstGeom>
          <a:noFill/>
        </p:spPr>
        <p:txBody>
          <a:bodyPr wrap="none" rtlCol="0">
            <a:spAutoFit/>
          </a:bodyPr>
          <a:lstStyle/>
          <a:p>
            <a:r>
              <a:rPr lang="en-US" dirty="0"/>
              <a:t>Code:</a:t>
            </a:r>
          </a:p>
        </p:txBody>
      </p:sp>
      <p:pic>
        <p:nvPicPr>
          <p:cNvPr id="15" name="Picture 14" descr="A picture containing text, font, screenshot, white&#10;&#10;Description automatically generated">
            <a:extLst>
              <a:ext uri="{FF2B5EF4-FFF2-40B4-BE49-F238E27FC236}">
                <a16:creationId xmlns:a16="http://schemas.microsoft.com/office/drawing/2014/main" id="{BD370FEF-BF38-F508-99BD-97D204670DBA}"/>
              </a:ext>
            </a:extLst>
          </p:cNvPr>
          <p:cNvPicPr>
            <a:picLocks noChangeAspect="1"/>
          </p:cNvPicPr>
          <p:nvPr/>
        </p:nvPicPr>
        <p:blipFill>
          <a:blip r:embed="rId4"/>
          <a:stretch>
            <a:fillRect/>
          </a:stretch>
        </p:blipFill>
        <p:spPr>
          <a:xfrm>
            <a:off x="5812213" y="1125190"/>
            <a:ext cx="2903472" cy="708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0028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B951-A324-A561-C992-A34DF99D99F5}"/>
              </a:ext>
            </a:extLst>
          </p:cNvPr>
          <p:cNvSpPr>
            <a:spLocks noGrp="1"/>
          </p:cNvSpPr>
          <p:nvPr>
            <p:ph type="title"/>
          </p:nvPr>
        </p:nvSpPr>
        <p:spPr>
          <a:xfrm>
            <a:off x="76200" y="127001"/>
            <a:ext cx="8890000" cy="774699"/>
          </a:xfrm>
        </p:spPr>
        <p:txBody>
          <a:bodyPr/>
          <a:lstStyle/>
          <a:p>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Assess whether the previous test assumptions have been met for the test(</a:t>
            </a:r>
            <a:r>
              <a:rPr lang="en-US" sz="2100" b="1" dirty="0">
                <a:latin typeface="Times New Roman" panose="02020603050405020304" pitchFamily="18" charset="0"/>
                <a:ea typeface="Calibri" panose="020F0502020204030204" pitchFamily="34" charset="0"/>
                <a:cs typeface="Times New Roman" panose="02020603050405020304" pitchFamily="18" charset="0"/>
              </a:rPr>
              <a:t>homoscedasticity</a:t>
            </a: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8289CBD5-154F-5115-4331-E4A4694DB645}"/>
              </a:ext>
            </a:extLst>
          </p:cNvPr>
          <p:cNvSpPr>
            <a:spLocks noGrp="1"/>
          </p:cNvSpPr>
          <p:nvPr>
            <p:ph type="body" idx="1"/>
          </p:nvPr>
        </p:nvSpPr>
        <p:spPr>
          <a:xfrm>
            <a:off x="158750" y="996952"/>
            <a:ext cx="4248150" cy="965198"/>
          </a:xfrm>
        </p:spPr>
        <p:txBody>
          <a:bodyPr/>
          <a:lstStyle/>
          <a:p>
            <a:pPr marL="0" marR="0" lvl="0" indent="0" rtl="0">
              <a:lnSpc>
                <a:spcPct val="107000"/>
              </a:lnSpc>
              <a:spcBef>
                <a:spcPts val="0"/>
              </a:spcBef>
              <a:spcAft>
                <a:spcPts val="0"/>
              </a:spcAft>
              <a:buNone/>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endParaRPr>
          </a:p>
        </p:txBody>
      </p:sp>
      <p:sp>
        <p:nvSpPr>
          <p:cNvPr id="5" name="TextBox 4">
            <a:extLst>
              <a:ext uri="{FF2B5EF4-FFF2-40B4-BE49-F238E27FC236}">
                <a16:creationId xmlns:a16="http://schemas.microsoft.com/office/drawing/2014/main" id="{102658AE-D637-3F5B-4B7E-9FF46EA2AE63}"/>
              </a:ext>
            </a:extLst>
          </p:cNvPr>
          <p:cNvSpPr txBox="1"/>
          <p:nvPr/>
        </p:nvSpPr>
        <p:spPr>
          <a:xfrm>
            <a:off x="158750" y="1749625"/>
            <a:ext cx="662361" cy="307777"/>
          </a:xfrm>
          <a:prstGeom prst="rect">
            <a:avLst/>
          </a:prstGeom>
          <a:noFill/>
        </p:spPr>
        <p:txBody>
          <a:bodyPr wrap="none" rtlCol="0">
            <a:spAutoFit/>
          </a:bodyPr>
          <a:lstStyle/>
          <a:p>
            <a:r>
              <a:rPr lang="en-US" dirty="0"/>
              <a:t>Code:</a:t>
            </a:r>
          </a:p>
        </p:txBody>
      </p:sp>
      <p:sp>
        <p:nvSpPr>
          <p:cNvPr id="8" name="TextBox 7">
            <a:extLst>
              <a:ext uri="{FF2B5EF4-FFF2-40B4-BE49-F238E27FC236}">
                <a16:creationId xmlns:a16="http://schemas.microsoft.com/office/drawing/2014/main" id="{0463995E-7AED-3165-BA75-48959E5E52BD}"/>
              </a:ext>
            </a:extLst>
          </p:cNvPr>
          <p:cNvSpPr txBox="1"/>
          <p:nvPr/>
        </p:nvSpPr>
        <p:spPr>
          <a:xfrm>
            <a:off x="76200" y="901700"/>
            <a:ext cx="4330700" cy="1205073"/>
          </a:xfrm>
          <a:prstGeom prst="rect">
            <a:avLst/>
          </a:prstGeom>
          <a:noFill/>
        </p:spPr>
        <p:txBody>
          <a:bodyPr wrap="square" rtlCol="0">
            <a:spAutoFit/>
          </a:bodyPr>
          <a:lstStyle/>
          <a:p>
            <a:pPr>
              <a:lnSpc>
                <a:spcPct val="107000"/>
              </a:lnSpc>
            </a:pPr>
            <a:r>
              <a:rPr lang="en-US" sz="1200" b="1" kern="100" dirty="0">
                <a:latin typeface="Times New Roman" panose="02020603050405020304" pitchFamily="18" charset="0"/>
                <a:ea typeface="Calibri" panose="020F0502020204030204" pitchFamily="34" charset="0"/>
                <a:cs typeface="Arial" panose="020B0604020202020204" pitchFamily="34" charset="0"/>
              </a:rPr>
              <a:t>In var.test:</a:t>
            </a:r>
          </a:p>
          <a:p>
            <a:pPr marL="171450" indent="-171450">
              <a:lnSpc>
                <a:spcPct val="107000"/>
              </a:lnSpc>
              <a:buFont typeface="Arial" panose="020B0604020202020204" pitchFamily="34" charset="0"/>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using var.test() </a:t>
            </a:r>
            <a:r>
              <a:rPr lang="en-US" sz="1000" kern="100" dirty="0">
                <a:latin typeface="Times New Roman" panose="02020603050405020304" pitchFamily="18" charset="0"/>
                <a:ea typeface="Calibri" panose="020F0502020204030204" pitchFamily="34" charset="0"/>
                <a:cs typeface="Arial" panose="020B0604020202020204" pitchFamily="34" charset="0"/>
              </a:rPr>
              <a:t>:</a:t>
            </a:r>
            <a:r>
              <a:rPr lang="en-US" sz="1000" kern="100" dirty="0">
                <a:effectLst/>
                <a:latin typeface="Times New Roman" panose="02020603050405020304" pitchFamily="18" charset="0"/>
                <a:ea typeface="Calibri" panose="020F0502020204030204" pitchFamily="34" charset="0"/>
                <a:cs typeface="Arial" panose="020B0604020202020204" pitchFamily="34" charset="0"/>
              </a:rPr>
              <a:t>to test whether the variances of ADWG0021 are equal between males and females in the PWD dataset.</a:t>
            </a:r>
          </a:p>
          <a:p>
            <a:pPr marL="171450" indent="-171450">
              <a:lnSpc>
                <a:spcPct val="107000"/>
              </a:lnSpc>
              <a:buFont typeface="Arial" panose="020B0604020202020204" pitchFamily="34" charset="0"/>
              <a:buChar char="•"/>
            </a:pP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endParaRPr lang="en-US" sz="1000" dirty="0"/>
          </a:p>
        </p:txBody>
      </p:sp>
      <p:sp>
        <p:nvSpPr>
          <p:cNvPr id="10" name="TextBox 9">
            <a:extLst>
              <a:ext uri="{FF2B5EF4-FFF2-40B4-BE49-F238E27FC236}">
                <a16:creationId xmlns:a16="http://schemas.microsoft.com/office/drawing/2014/main" id="{8E634EF0-F127-CE04-7875-361CDA78D4FA}"/>
              </a:ext>
            </a:extLst>
          </p:cNvPr>
          <p:cNvSpPr txBox="1"/>
          <p:nvPr/>
        </p:nvSpPr>
        <p:spPr>
          <a:xfrm>
            <a:off x="158750" y="2614495"/>
            <a:ext cx="4705350" cy="1483804"/>
          </a:xfrm>
          <a:prstGeom prst="rect">
            <a:avLst/>
          </a:prstGeom>
          <a:noFill/>
        </p:spPr>
        <p:txBody>
          <a:bodyPr wrap="square" rtlCol="0">
            <a:spAutoFit/>
          </a:bodyPr>
          <a:lstStyle/>
          <a:p>
            <a:r>
              <a:rPr lang="en-US" dirty="0"/>
              <a:t>Sample Output:</a:t>
            </a:r>
          </a:p>
          <a:p>
            <a:pPr marL="342900" marR="0" lvl="0" indent="-342900" rtl="0">
              <a:lnSpc>
                <a:spcPct val="107000"/>
              </a:lnSpc>
              <a:spcBef>
                <a:spcPts val="0"/>
              </a:spcBef>
              <a:spcAft>
                <a:spcPts val="0"/>
              </a:spcAft>
              <a:buFont typeface="Wingdings" panose="05000000000000000000" pitchFamily="2" charset="2"/>
              <a:buChar char=""/>
            </a:pPr>
            <a:r>
              <a:rPr lang="en-US" sz="1200" kern="100" dirty="0">
                <a:effectLst/>
                <a:latin typeface="Times New Roman" panose="02020603050405020304" pitchFamily="18" charset="0"/>
                <a:ea typeface="Calibri" panose="020F0502020204030204" pitchFamily="34" charset="0"/>
                <a:cs typeface="Arial" panose="020B0604020202020204" pitchFamily="34" charset="0"/>
              </a:rPr>
              <a:t>using var.test() to test whether the variances of ADWG0021 are equal between males and females in the PWD dataset.</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1200" kern="100" dirty="0">
                <a:effectLst/>
                <a:latin typeface="Times New Roman" panose="02020603050405020304" pitchFamily="18" charset="0"/>
                <a:ea typeface="Calibri" panose="020F0502020204030204" pitchFamily="34" charset="0"/>
                <a:cs typeface="Arial" panose="020B0604020202020204" pitchFamily="34" charset="0"/>
              </a:rPr>
              <a:t>As p-value = 0.4193 which is greater than alpha(0.05) so we don’t have enough evidence to reject null hypothesis and in support of alternative hypothesis (This concludes that we can assume our data is homoscedastic (they do have the same variance).</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picture containing text, screenshot, font&#10;&#10;Description automatically generated">
            <a:extLst>
              <a:ext uri="{FF2B5EF4-FFF2-40B4-BE49-F238E27FC236}">
                <a16:creationId xmlns:a16="http://schemas.microsoft.com/office/drawing/2014/main" id="{CA168C1A-C59D-0B2D-32C8-D765DED2C7ED}"/>
              </a:ext>
            </a:extLst>
          </p:cNvPr>
          <p:cNvPicPr>
            <a:picLocks noChangeAspect="1"/>
          </p:cNvPicPr>
          <p:nvPr/>
        </p:nvPicPr>
        <p:blipFill rotWithShape="1">
          <a:blip r:embed="rId2">
            <a:extLst>
              <a:ext uri="{28A0092B-C50C-407E-A947-70E740481C1C}">
                <a14:useLocalDpi xmlns:a14="http://schemas.microsoft.com/office/drawing/2010/main" val="0"/>
              </a:ext>
            </a:extLst>
          </a:blip>
          <a:srcRect r="48277" b="90258"/>
          <a:stretch/>
        </p:blipFill>
        <p:spPr bwMode="auto">
          <a:xfrm>
            <a:off x="903661" y="1863988"/>
            <a:ext cx="2667955" cy="179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6" name="Picture 5" descr="A picture containing text, screenshot, font&#10;&#10;Description automatically generated">
            <a:extLst>
              <a:ext uri="{FF2B5EF4-FFF2-40B4-BE49-F238E27FC236}">
                <a16:creationId xmlns:a16="http://schemas.microsoft.com/office/drawing/2014/main" id="{E1F338E6-7A87-81E2-7D29-BDD0CDF54779}"/>
              </a:ext>
            </a:extLst>
          </p:cNvPr>
          <p:cNvPicPr>
            <a:picLocks noChangeAspect="1"/>
          </p:cNvPicPr>
          <p:nvPr/>
        </p:nvPicPr>
        <p:blipFill rotWithShape="1">
          <a:blip r:embed="rId2">
            <a:extLst>
              <a:ext uri="{28A0092B-C50C-407E-A947-70E740481C1C}">
                <a14:useLocalDpi xmlns:a14="http://schemas.microsoft.com/office/drawing/2010/main" val="0"/>
              </a:ext>
            </a:extLst>
          </a:blip>
          <a:srcRect l="403" t="12398" r="2096" b="1126"/>
          <a:stretch/>
        </p:blipFill>
        <p:spPr bwMode="auto">
          <a:xfrm>
            <a:off x="4959352" y="2919015"/>
            <a:ext cx="3526448" cy="1117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56197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8" name="Google Shape;1358;p39"/>
          <p:cNvSpPr/>
          <p:nvPr/>
        </p:nvSpPr>
        <p:spPr>
          <a:xfrm>
            <a:off x="6292017" y="2662292"/>
            <a:ext cx="594300" cy="594300"/>
          </a:xfrm>
          <a:prstGeom prst="ellipse">
            <a:avLst/>
          </a:prstGeom>
          <a:solidFill>
            <a:schemeClr val="accent5"/>
          </a:solidFill>
          <a:ln>
            <a:noFill/>
          </a:ln>
        </p:spPr>
        <p:txBody>
          <a:bodyPr spcFirstLastPara="1" wrap="square" lIns="91425" tIns="91425" rIns="91425" bIns="91425" anchor="ctr" anchorCtr="0">
            <a:noAutofit/>
          </a:bodyPr>
          <a:lstStyle/>
          <a:p>
            <a:pPr marL="0" lvl="0" indent="0">
              <a:buFont typeface="Arial"/>
              <a:buNone/>
            </a:pPr>
            <a:r>
              <a:rPr lang="en-US" sz="2400" b="1" dirty="0">
                <a:solidFill>
                  <a:schemeClr val="bg1"/>
                </a:solidFill>
                <a:latin typeface="Fira Sans Extra Condensed"/>
              </a:rPr>
              <a:t> 5</a:t>
            </a:r>
            <a:endParaRPr sz="2400" b="1" dirty="0">
              <a:solidFill>
                <a:schemeClr val="bg1"/>
              </a:solidFill>
              <a:latin typeface="Fira Sans Extra Condensed"/>
            </a:endParaRPr>
          </a:p>
        </p:txBody>
      </p:sp>
      <p:sp>
        <p:nvSpPr>
          <p:cNvPr id="1359" name="Google Shape;1359;p39"/>
          <p:cNvSpPr/>
          <p:nvPr/>
        </p:nvSpPr>
        <p:spPr>
          <a:xfrm>
            <a:off x="6306942" y="4110680"/>
            <a:ext cx="594300" cy="594300"/>
          </a:xfrm>
          <a:prstGeom prst="ellipse">
            <a:avLst/>
          </a:prstGeom>
          <a:solidFill>
            <a:schemeClr val="accent6"/>
          </a:solidFill>
          <a:ln>
            <a:noFill/>
          </a:ln>
        </p:spPr>
        <p:txBody>
          <a:bodyPr spcFirstLastPara="1" wrap="square" lIns="91425" tIns="91425" rIns="91425" bIns="91425" anchor="ctr" anchorCtr="0">
            <a:noAutofit/>
          </a:bodyPr>
          <a:lstStyle/>
          <a:p>
            <a:r>
              <a:rPr lang="en-US" sz="2400" b="1" dirty="0">
                <a:solidFill>
                  <a:schemeClr val="bg1"/>
                </a:solidFill>
                <a:latin typeface="Fira Sans Extra Condensed"/>
              </a:rPr>
              <a:t> 6</a:t>
            </a:r>
            <a:endParaRPr sz="2400" b="1" dirty="0">
              <a:solidFill>
                <a:schemeClr val="bg1"/>
              </a:solidFill>
              <a:latin typeface="Fira Sans Extra Condensed"/>
            </a:endParaRPr>
          </a:p>
        </p:txBody>
      </p:sp>
      <p:sp>
        <p:nvSpPr>
          <p:cNvPr id="1360" name="Google Shape;1360;p39"/>
          <p:cNvSpPr/>
          <p:nvPr/>
        </p:nvSpPr>
        <p:spPr>
          <a:xfrm>
            <a:off x="6306942" y="1097655"/>
            <a:ext cx="594300" cy="594300"/>
          </a:xfrm>
          <a:prstGeom prst="ellipse">
            <a:avLst/>
          </a:prstGeom>
          <a:solidFill>
            <a:schemeClr val="accent4"/>
          </a:solidFill>
          <a:ln>
            <a:noFill/>
          </a:ln>
        </p:spPr>
        <p:txBody>
          <a:bodyPr spcFirstLastPara="1" wrap="square" lIns="91425" tIns="91425" rIns="91425" bIns="91425" anchor="ctr" anchorCtr="0">
            <a:noAutofit/>
          </a:bodyPr>
          <a:lstStyle/>
          <a:p>
            <a:r>
              <a:rPr lang="en-US" sz="2400" b="1" dirty="0">
                <a:solidFill>
                  <a:schemeClr val="bg1"/>
                </a:solidFill>
                <a:latin typeface="Fira Sans Extra Condensed"/>
              </a:rPr>
              <a:t> 4</a:t>
            </a:r>
            <a:endParaRPr sz="2400" b="1" dirty="0">
              <a:solidFill>
                <a:schemeClr val="bg1"/>
              </a:solidFill>
              <a:latin typeface="Fira Sans Extra Condensed"/>
            </a:endParaRPr>
          </a:p>
        </p:txBody>
      </p:sp>
      <p:sp>
        <p:nvSpPr>
          <p:cNvPr id="1361" name="Google Shape;1361;p39"/>
          <p:cNvSpPr/>
          <p:nvPr/>
        </p:nvSpPr>
        <p:spPr>
          <a:xfrm>
            <a:off x="2339023" y="4094400"/>
            <a:ext cx="594300" cy="594300"/>
          </a:xfrm>
          <a:prstGeom prst="ellipse">
            <a:avLst/>
          </a:prstGeom>
          <a:solidFill>
            <a:schemeClr val="accent3"/>
          </a:solidFill>
          <a:ln>
            <a:noFill/>
          </a:ln>
        </p:spPr>
        <p:txBody>
          <a:bodyPr spcFirstLastPara="1" wrap="square" lIns="91425" tIns="91425" rIns="91425" bIns="91425" anchor="ctr" anchorCtr="0">
            <a:noAutofit/>
          </a:bodyPr>
          <a:lstStyle/>
          <a:p>
            <a:r>
              <a:rPr lang="en-US" dirty="0"/>
              <a:t> </a:t>
            </a:r>
            <a:r>
              <a:rPr lang="en-US" sz="2000" b="1" dirty="0">
                <a:solidFill>
                  <a:schemeClr val="bg1"/>
                </a:solidFill>
                <a:latin typeface="Fira Sans Extra Condensed"/>
              </a:rPr>
              <a:t>3</a:t>
            </a:r>
            <a:endParaRPr sz="2000" b="1" dirty="0">
              <a:solidFill>
                <a:schemeClr val="bg1"/>
              </a:solidFill>
              <a:latin typeface="Fira Sans Extra Condensed"/>
            </a:endParaRPr>
          </a:p>
        </p:txBody>
      </p:sp>
      <p:sp>
        <p:nvSpPr>
          <p:cNvPr id="1362" name="Google Shape;1362;p39"/>
          <p:cNvSpPr/>
          <p:nvPr/>
        </p:nvSpPr>
        <p:spPr>
          <a:xfrm>
            <a:off x="2359800" y="1142071"/>
            <a:ext cx="594300" cy="59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1"/>
                </a:solidFill>
                <a:latin typeface="Fira Sans Extra Condensed"/>
              </a:rPr>
              <a:t> </a:t>
            </a:r>
            <a:r>
              <a:rPr lang="en-US" sz="2400" b="1" dirty="0">
                <a:solidFill>
                  <a:schemeClr val="bg1"/>
                </a:solidFill>
                <a:latin typeface="Fira Sans Extra Condensed"/>
              </a:rPr>
              <a:t>1</a:t>
            </a:r>
            <a:endParaRPr sz="2400" b="1" dirty="0">
              <a:solidFill>
                <a:schemeClr val="bg1"/>
              </a:solidFill>
              <a:latin typeface="Fira Sans Extra Condensed"/>
            </a:endParaRPr>
          </a:p>
        </p:txBody>
      </p:sp>
      <p:sp>
        <p:nvSpPr>
          <p:cNvPr id="1363" name="Google Shape;1363;p39"/>
          <p:cNvSpPr/>
          <p:nvPr/>
        </p:nvSpPr>
        <p:spPr>
          <a:xfrm>
            <a:off x="2328617" y="2668055"/>
            <a:ext cx="594300" cy="59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2000" b="1" dirty="0">
                <a:solidFill>
                  <a:schemeClr val="bg1"/>
                </a:solidFill>
                <a:latin typeface="Fira Sans Extra Condensed"/>
              </a:rPr>
              <a:t>2</a:t>
            </a:r>
            <a:endParaRPr sz="2000" b="1" dirty="0">
              <a:solidFill>
                <a:schemeClr val="bg1"/>
              </a:solidFill>
              <a:latin typeface="Fira Sans Extra Condensed"/>
            </a:endParaRPr>
          </a:p>
        </p:txBody>
      </p:sp>
      <p:cxnSp>
        <p:nvCxnSpPr>
          <p:cNvPr id="1364" name="Google Shape;1364;p39"/>
          <p:cNvCxnSpPr>
            <a:stCxn id="1365" idx="2"/>
            <a:endCxn id="1363" idx="6"/>
          </p:cNvCxnSpPr>
          <p:nvPr/>
        </p:nvCxnSpPr>
        <p:spPr>
          <a:xfrm flipH="1">
            <a:off x="2923025" y="2959417"/>
            <a:ext cx="831300" cy="5700"/>
          </a:xfrm>
          <a:prstGeom prst="straightConnector1">
            <a:avLst/>
          </a:prstGeom>
          <a:noFill/>
          <a:ln w="9525" cap="flat" cmpd="sng">
            <a:solidFill>
              <a:schemeClr val="dk1"/>
            </a:solidFill>
            <a:prstDash val="dot"/>
            <a:round/>
            <a:headEnd type="none" w="med" len="med"/>
            <a:tailEnd type="none" w="med" len="med"/>
          </a:ln>
        </p:spPr>
      </p:cxnSp>
      <p:cxnSp>
        <p:nvCxnSpPr>
          <p:cNvPr id="1366" name="Google Shape;1366;p39"/>
          <p:cNvCxnSpPr>
            <a:cxnSpLocks/>
            <a:stCxn id="1358" idx="2"/>
            <a:endCxn id="1365" idx="6"/>
          </p:cNvCxnSpPr>
          <p:nvPr/>
        </p:nvCxnSpPr>
        <p:spPr>
          <a:xfrm rot="10800000">
            <a:off x="5389617" y="2959442"/>
            <a:ext cx="902400" cy="0"/>
          </a:xfrm>
          <a:prstGeom prst="straightConnector1">
            <a:avLst/>
          </a:prstGeom>
          <a:noFill/>
          <a:ln w="9525" cap="flat" cmpd="sng">
            <a:solidFill>
              <a:schemeClr val="dk1"/>
            </a:solidFill>
            <a:prstDash val="dot"/>
            <a:round/>
            <a:headEnd type="none" w="med" len="med"/>
            <a:tailEnd type="none" w="med" len="med"/>
          </a:ln>
        </p:spPr>
      </p:cxnSp>
      <p:cxnSp>
        <p:nvCxnSpPr>
          <p:cNvPr id="1367" name="Google Shape;1367;p39"/>
          <p:cNvCxnSpPr>
            <a:stCxn id="1365" idx="3"/>
            <a:endCxn id="1361" idx="6"/>
          </p:cNvCxnSpPr>
          <p:nvPr/>
        </p:nvCxnSpPr>
        <p:spPr>
          <a:xfrm rot="5400000">
            <a:off x="3036583" y="3434323"/>
            <a:ext cx="853967" cy="1060486"/>
          </a:xfrm>
          <a:prstGeom prst="bentConnector2">
            <a:avLst/>
          </a:prstGeom>
          <a:noFill/>
          <a:ln w="9525" cap="flat" cmpd="sng">
            <a:solidFill>
              <a:schemeClr val="dk1"/>
            </a:solidFill>
            <a:prstDash val="dot"/>
            <a:round/>
            <a:headEnd type="none" w="med" len="med"/>
            <a:tailEnd type="none" w="med" len="med"/>
          </a:ln>
        </p:spPr>
      </p:cxnSp>
      <p:cxnSp>
        <p:nvCxnSpPr>
          <p:cNvPr id="1368" name="Google Shape;1368;p39"/>
          <p:cNvCxnSpPr>
            <a:stCxn id="1365" idx="1"/>
            <a:endCxn id="1362" idx="6"/>
          </p:cNvCxnSpPr>
          <p:nvPr/>
        </p:nvCxnSpPr>
        <p:spPr>
          <a:xfrm rot="16200000" flipV="1">
            <a:off x="3002940" y="1390381"/>
            <a:ext cx="942030" cy="1039709"/>
          </a:xfrm>
          <a:prstGeom prst="bentConnector2">
            <a:avLst/>
          </a:prstGeom>
          <a:noFill/>
          <a:ln w="9525" cap="flat" cmpd="sng">
            <a:solidFill>
              <a:schemeClr val="dk1"/>
            </a:solidFill>
            <a:prstDash val="dot"/>
            <a:round/>
            <a:headEnd type="none" w="med" len="med"/>
            <a:tailEnd type="none" w="med" len="med"/>
          </a:ln>
        </p:spPr>
      </p:cxnSp>
      <p:sp>
        <p:nvSpPr>
          <p:cNvPr id="1370" name="Google Shape;1370;p39"/>
          <p:cNvSpPr txBox="1"/>
          <p:nvPr/>
        </p:nvSpPr>
        <p:spPr>
          <a:xfrm>
            <a:off x="935293" y="1264641"/>
            <a:ext cx="16899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Data Reading</a:t>
            </a:r>
            <a:endParaRPr sz="1600" b="1" dirty="0">
              <a:latin typeface="Fira Sans Extra Condensed"/>
              <a:ea typeface="Fira Sans Extra Condensed"/>
              <a:cs typeface="Fira Sans Extra Condensed"/>
              <a:sym typeface="Fira Sans Extra Condensed"/>
            </a:endParaRPr>
          </a:p>
        </p:txBody>
      </p:sp>
      <p:sp>
        <p:nvSpPr>
          <p:cNvPr id="1372" name="Google Shape;1372;p39"/>
          <p:cNvSpPr txBox="1"/>
          <p:nvPr/>
        </p:nvSpPr>
        <p:spPr>
          <a:xfrm>
            <a:off x="487777" y="2623683"/>
            <a:ext cx="2018863" cy="5942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Descriptive Statistics</a:t>
            </a:r>
            <a:endParaRPr sz="1600" b="1" dirty="0">
              <a:latin typeface="Fira Sans Extra Condensed"/>
              <a:ea typeface="Fira Sans Extra Condensed"/>
              <a:cs typeface="Fira Sans Extra Condensed"/>
              <a:sym typeface="Fira Sans Extra Condensed"/>
            </a:endParaRPr>
          </a:p>
        </p:txBody>
      </p:sp>
      <p:sp>
        <p:nvSpPr>
          <p:cNvPr id="1374" name="Google Shape;1374;p39"/>
          <p:cNvSpPr txBox="1"/>
          <p:nvPr/>
        </p:nvSpPr>
        <p:spPr>
          <a:xfrm>
            <a:off x="1293559" y="4288386"/>
            <a:ext cx="16899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Graphics</a:t>
            </a:r>
            <a:endParaRPr sz="1600" b="1" dirty="0">
              <a:latin typeface="Fira Sans Extra Condensed"/>
              <a:ea typeface="Fira Sans Extra Condensed"/>
              <a:cs typeface="Fira Sans Extra Condensed"/>
              <a:sym typeface="Fira Sans Extra Condensed"/>
            </a:endParaRPr>
          </a:p>
        </p:txBody>
      </p:sp>
      <p:sp>
        <p:nvSpPr>
          <p:cNvPr id="1375" name="Google Shape;1375;p39"/>
          <p:cNvSpPr txBox="1"/>
          <p:nvPr/>
        </p:nvSpPr>
        <p:spPr>
          <a:xfrm>
            <a:off x="6916263" y="1264641"/>
            <a:ext cx="1668900" cy="22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latin typeface="Fira Sans Extra Condensed"/>
                <a:ea typeface="Fira Sans Extra Condensed"/>
                <a:cs typeface="Fira Sans Extra Condensed"/>
                <a:sym typeface="Fira Sans Extra Condensed"/>
              </a:rPr>
              <a:t>Outliers Detection</a:t>
            </a:r>
            <a:endParaRPr sz="1600" b="1" dirty="0">
              <a:latin typeface="Fira Sans Extra Condensed"/>
              <a:ea typeface="Fira Sans Extra Condensed"/>
              <a:cs typeface="Fira Sans Extra Condensed"/>
              <a:sym typeface="Fira Sans Extra Condensed"/>
            </a:endParaRPr>
          </a:p>
        </p:txBody>
      </p:sp>
      <p:sp>
        <p:nvSpPr>
          <p:cNvPr id="1377" name="Google Shape;1377;p39"/>
          <p:cNvSpPr txBox="1"/>
          <p:nvPr/>
        </p:nvSpPr>
        <p:spPr>
          <a:xfrm>
            <a:off x="7018759" y="2688878"/>
            <a:ext cx="2476587" cy="681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Fira Sans Extra Condensed"/>
                <a:ea typeface="Fira Sans Extra Condensed"/>
                <a:cs typeface="Fira Sans Extra Condensed"/>
                <a:sym typeface="Fira Sans Extra Condensed"/>
              </a:rPr>
              <a:t>Normality,</a:t>
            </a:r>
          </a:p>
          <a:p>
            <a:pPr marL="0" lvl="0" indent="0" rtl="0">
              <a:spcBef>
                <a:spcPts val="0"/>
              </a:spcBef>
              <a:spcAft>
                <a:spcPts val="0"/>
              </a:spcAft>
              <a:buNone/>
            </a:pPr>
            <a:r>
              <a:rPr lang="en" sz="1600" b="1" dirty="0">
                <a:latin typeface="Fira Sans Extra Condensed"/>
                <a:ea typeface="Fira Sans Extra Condensed"/>
                <a:cs typeface="Fira Sans Extra Condensed"/>
                <a:sym typeface="Fira Sans Extra Condensed"/>
              </a:rPr>
              <a:t>Homoscedasticity </a:t>
            </a:r>
          </a:p>
          <a:p>
            <a:pPr lvl="0"/>
            <a:r>
              <a:rPr lang="en" sz="1600" b="1" dirty="0">
                <a:latin typeface="Fira Sans Extra Condensed"/>
                <a:ea typeface="Fira Sans Extra Condensed"/>
                <a:cs typeface="Fira Sans Extra Condensed"/>
                <a:sym typeface="Fira Sans Extra Condensed"/>
              </a:rPr>
              <a:t>check</a:t>
            </a:r>
            <a:endParaRPr sz="1600" b="1" dirty="0">
              <a:latin typeface="Fira Sans Extra Condensed"/>
              <a:ea typeface="Fira Sans Extra Condensed"/>
              <a:cs typeface="Fira Sans Extra Condensed"/>
              <a:sym typeface="Fira Sans Extra Condensed"/>
            </a:endParaRPr>
          </a:p>
        </p:txBody>
      </p:sp>
      <p:sp>
        <p:nvSpPr>
          <p:cNvPr id="1378" name="Google Shape;1378;p39"/>
          <p:cNvSpPr txBox="1"/>
          <p:nvPr/>
        </p:nvSpPr>
        <p:spPr>
          <a:xfrm>
            <a:off x="7018759" y="4172286"/>
            <a:ext cx="1966521" cy="456600"/>
          </a:xfrm>
          <a:prstGeom prst="rect">
            <a:avLst/>
          </a:prstGeom>
          <a:noFill/>
          <a:ln>
            <a:noFill/>
          </a:ln>
        </p:spPr>
        <p:txBody>
          <a:bodyPr spcFirstLastPara="1" wrap="square" lIns="91425" tIns="91425" rIns="91425" bIns="91425" anchor="ctr" anchorCtr="0">
            <a:noAutofit/>
          </a:bodyPr>
          <a:lstStyle/>
          <a:p>
            <a:pPr marL="0" indent="0">
              <a:buFont typeface="Arial"/>
              <a:buNone/>
            </a:pPr>
            <a:r>
              <a:rPr lang="en" sz="1600" b="1" dirty="0">
                <a:latin typeface="Fira Sans Extra Condensed"/>
                <a:sym typeface="Roboto"/>
              </a:rPr>
              <a:t>Statistical Inference</a:t>
            </a:r>
            <a:endParaRPr sz="1600" b="1" dirty="0">
              <a:latin typeface="Fira Sans Extra Condensed"/>
              <a:sym typeface="Roboto"/>
            </a:endParaRPr>
          </a:p>
        </p:txBody>
      </p:sp>
      <p:sp>
        <p:nvSpPr>
          <p:cNvPr id="1379" name="Google Shape;1379;p39"/>
          <p:cNvSpPr txBox="1"/>
          <p:nvPr/>
        </p:nvSpPr>
        <p:spPr>
          <a:xfrm>
            <a:off x="7018759" y="4082700"/>
            <a:ext cx="1668900" cy="22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600" b="1" dirty="0">
              <a:latin typeface="Fira Sans Extra Condensed"/>
              <a:ea typeface="Fira Sans Extra Condensed"/>
              <a:cs typeface="Fira Sans Extra Condensed"/>
              <a:sym typeface="Fira Sans Extra Condensed"/>
            </a:endParaRPr>
          </a:p>
        </p:txBody>
      </p:sp>
      <p:cxnSp>
        <p:nvCxnSpPr>
          <p:cNvPr id="1381" name="Google Shape;1381;p39"/>
          <p:cNvCxnSpPr>
            <a:stCxn id="1365" idx="7"/>
            <a:endCxn id="1360" idx="2"/>
          </p:cNvCxnSpPr>
          <p:nvPr/>
        </p:nvCxnSpPr>
        <p:spPr>
          <a:xfrm rot="-5400000">
            <a:off x="5235341" y="1309651"/>
            <a:ext cx="986400" cy="1156800"/>
          </a:xfrm>
          <a:prstGeom prst="bentConnector2">
            <a:avLst/>
          </a:prstGeom>
          <a:noFill/>
          <a:ln w="9525" cap="flat" cmpd="sng">
            <a:solidFill>
              <a:schemeClr val="dk1"/>
            </a:solidFill>
            <a:prstDash val="dot"/>
            <a:round/>
            <a:headEnd type="none" w="med" len="med"/>
            <a:tailEnd type="none" w="med" len="med"/>
          </a:ln>
        </p:spPr>
      </p:cxnSp>
      <p:cxnSp>
        <p:nvCxnSpPr>
          <p:cNvPr id="1382" name="Google Shape;1382;p39"/>
          <p:cNvCxnSpPr>
            <a:stCxn id="1365" idx="5"/>
            <a:endCxn id="1359" idx="2"/>
          </p:cNvCxnSpPr>
          <p:nvPr/>
        </p:nvCxnSpPr>
        <p:spPr>
          <a:xfrm rot="-5400000" flipH="1">
            <a:off x="5293391" y="3394333"/>
            <a:ext cx="870300" cy="1156800"/>
          </a:xfrm>
          <a:prstGeom prst="bentConnector2">
            <a:avLst/>
          </a:prstGeom>
          <a:noFill/>
          <a:ln w="9525" cap="flat" cmpd="sng">
            <a:solidFill>
              <a:schemeClr val="dk1"/>
            </a:solidFill>
            <a:prstDash val="dot"/>
            <a:round/>
            <a:headEnd type="none" w="med" len="med"/>
            <a:tailEnd type="none" w="med" len="med"/>
          </a:ln>
        </p:spPr>
      </p:cxnSp>
      <p:sp>
        <p:nvSpPr>
          <p:cNvPr id="1365" name="Google Shape;1365;p39"/>
          <p:cNvSpPr/>
          <p:nvPr/>
        </p:nvSpPr>
        <p:spPr>
          <a:xfrm>
            <a:off x="3754325" y="2141767"/>
            <a:ext cx="1635300" cy="1635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txBox="1"/>
          <p:nvPr/>
        </p:nvSpPr>
        <p:spPr>
          <a:xfrm>
            <a:off x="3840034" y="2402193"/>
            <a:ext cx="1440900" cy="9677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dirty="0">
                <a:solidFill>
                  <a:schemeClr val="lt1"/>
                </a:solidFill>
                <a:latin typeface="Fira Sans Extra Condensed SemiBold"/>
                <a:ea typeface="Fira Sans Extra Condensed SemiBold"/>
                <a:cs typeface="Fira Sans Extra Condensed SemiBold"/>
                <a:sym typeface="Fira Sans Extra Condensed SemiBold"/>
              </a:rPr>
              <a:t>Table </a:t>
            </a:r>
          </a:p>
          <a:p>
            <a:pPr marL="0" lvl="0" indent="0" algn="ctr" rtl="0">
              <a:spcBef>
                <a:spcPts val="0"/>
              </a:spcBef>
              <a:spcAft>
                <a:spcPts val="0"/>
              </a:spcAft>
              <a:buNone/>
            </a:pPr>
            <a:r>
              <a:rPr lang="en-US" sz="1900" dirty="0">
                <a:solidFill>
                  <a:schemeClr val="lt1"/>
                </a:solidFill>
                <a:latin typeface="Fira Sans Extra Condensed SemiBold"/>
                <a:ea typeface="Fira Sans Extra Condensed SemiBold"/>
                <a:cs typeface="Fira Sans Extra Condensed SemiBold"/>
                <a:sym typeface="Fira Sans Extra Condensed SemiBold"/>
              </a:rPr>
              <a:t>of </a:t>
            </a:r>
          </a:p>
          <a:p>
            <a:pPr marL="0" lvl="0" indent="0" algn="ctr" rtl="0">
              <a:spcBef>
                <a:spcPts val="0"/>
              </a:spcBef>
              <a:spcAft>
                <a:spcPts val="0"/>
              </a:spcAft>
              <a:buNone/>
            </a:pPr>
            <a:r>
              <a:rPr lang="en-US" sz="1900" dirty="0">
                <a:solidFill>
                  <a:schemeClr val="lt1"/>
                </a:solidFill>
                <a:latin typeface="Fira Sans Extra Condensed SemiBold"/>
                <a:ea typeface="Fira Sans Extra Condensed SemiBold"/>
                <a:cs typeface="Fira Sans Extra Condensed SemiBold"/>
                <a:sym typeface="Fira Sans Extra Condensed SemiBold"/>
              </a:rPr>
              <a:t>content</a:t>
            </a:r>
            <a:endParaRPr sz="1900" dirty="0">
              <a:solidFill>
                <a:schemeClr val="lt1"/>
              </a:solidFill>
              <a:latin typeface="Fira Sans Extra Condensed SemiBold"/>
              <a:ea typeface="Fira Sans Extra Condensed SemiBold"/>
              <a:cs typeface="Fira Sans Extra Condensed SemiBold"/>
              <a:sym typeface="Fira Sans Extra Condensed SemiBold"/>
            </a:endParaRPr>
          </a:p>
        </p:txBody>
      </p:sp>
      <p:cxnSp>
        <p:nvCxnSpPr>
          <p:cNvPr id="4" name="Google Shape;1368;p39">
            <a:extLst>
              <a:ext uri="{FF2B5EF4-FFF2-40B4-BE49-F238E27FC236}">
                <a16:creationId xmlns:a16="http://schemas.microsoft.com/office/drawing/2014/main" id="{B855E892-C909-0AAE-C4A9-8B051FA62DD9}"/>
              </a:ext>
            </a:extLst>
          </p:cNvPr>
          <p:cNvCxnSpPr>
            <a:cxnSpLocks/>
          </p:cNvCxnSpPr>
          <p:nvPr/>
        </p:nvCxnSpPr>
        <p:spPr>
          <a:xfrm rot="5400000" flipH="1" flipV="1">
            <a:off x="4278071" y="1863001"/>
            <a:ext cx="595826" cy="8011"/>
          </a:xfrm>
          <a:prstGeom prst="bentConnector3">
            <a:avLst>
              <a:gd name="adj1" fmla="val 50000"/>
            </a:avLst>
          </a:prstGeom>
          <a:noFill/>
          <a:ln w="9525" cap="flat" cmpd="sng">
            <a:solidFill>
              <a:schemeClr val="dk1"/>
            </a:solidFill>
            <a:prstDash val="dot"/>
            <a:round/>
            <a:headEnd type="none" w="med" len="med"/>
            <a:tailEnd type="none" w="med" len="med"/>
          </a:ln>
        </p:spPr>
      </p:cxnSp>
      <p:cxnSp>
        <p:nvCxnSpPr>
          <p:cNvPr id="7" name="Google Shape;1368;p39">
            <a:extLst>
              <a:ext uri="{FF2B5EF4-FFF2-40B4-BE49-F238E27FC236}">
                <a16:creationId xmlns:a16="http://schemas.microsoft.com/office/drawing/2014/main" id="{716943A9-3815-330F-93B0-74710BE2418A}"/>
              </a:ext>
            </a:extLst>
          </p:cNvPr>
          <p:cNvCxnSpPr>
            <a:cxnSpLocks/>
          </p:cNvCxnSpPr>
          <p:nvPr/>
        </p:nvCxnSpPr>
        <p:spPr>
          <a:xfrm rot="5400000" flipH="1" flipV="1">
            <a:off x="4217982" y="4114470"/>
            <a:ext cx="674806" cy="1"/>
          </a:xfrm>
          <a:prstGeom prst="bentConnector3">
            <a:avLst>
              <a:gd name="adj1" fmla="val 50000"/>
            </a:avLst>
          </a:prstGeom>
          <a:noFill/>
          <a:ln w="9525" cap="flat" cmpd="sng">
            <a:solidFill>
              <a:schemeClr val="dk1"/>
            </a:solidFill>
            <a:prstDash val="dot"/>
            <a:round/>
            <a:headEnd type="none" w="med" len="med"/>
            <a:tailEnd type="none" w="med" len="med"/>
          </a:ln>
        </p:spPr>
      </p:cxnSp>
      <p:sp>
        <p:nvSpPr>
          <p:cNvPr id="10" name="Google Shape;1360;p39">
            <a:extLst>
              <a:ext uri="{FF2B5EF4-FFF2-40B4-BE49-F238E27FC236}">
                <a16:creationId xmlns:a16="http://schemas.microsoft.com/office/drawing/2014/main" id="{C2E8C3FD-7969-0631-BF52-7A43FC522B72}"/>
              </a:ext>
            </a:extLst>
          </p:cNvPr>
          <p:cNvSpPr/>
          <p:nvPr/>
        </p:nvSpPr>
        <p:spPr>
          <a:xfrm>
            <a:off x="4258691" y="4103436"/>
            <a:ext cx="594300" cy="594300"/>
          </a:xfrm>
          <a:prstGeom prst="ellipse">
            <a:avLst/>
          </a:prstGeom>
          <a:solidFill>
            <a:schemeClr val="accent4"/>
          </a:solidFill>
          <a:ln>
            <a:noFill/>
          </a:ln>
        </p:spPr>
        <p:txBody>
          <a:bodyPr spcFirstLastPara="1" wrap="square" lIns="91425" tIns="91425" rIns="91425" bIns="91425" anchor="ctr" anchorCtr="0">
            <a:noAutofit/>
          </a:bodyPr>
          <a:lstStyle/>
          <a:p>
            <a:r>
              <a:rPr lang="en-US" sz="2400" b="1" dirty="0">
                <a:solidFill>
                  <a:schemeClr val="bg1"/>
                </a:solidFill>
                <a:latin typeface="Fira Sans Extra Condensed"/>
              </a:rPr>
              <a:t> 8</a:t>
            </a:r>
            <a:endParaRPr sz="2400" b="1" dirty="0">
              <a:solidFill>
                <a:schemeClr val="bg1"/>
              </a:solidFill>
              <a:latin typeface="Fira Sans Extra Condensed"/>
            </a:endParaRPr>
          </a:p>
        </p:txBody>
      </p:sp>
      <p:sp>
        <p:nvSpPr>
          <p:cNvPr id="19" name="Google Shape;1361;p39">
            <a:extLst>
              <a:ext uri="{FF2B5EF4-FFF2-40B4-BE49-F238E27FC236}">
                <a16:creationId xmlns:a16="http://schemas.microsoft.com/office/drawing/2014/main" id="{42457F1F-72A4-C437-D1FC-A7A2A5DCD432}"/>
              </a:ext>
            </a:extLst>
          </p:cNvPr>
          <p:cNvSpPr/>
          <p:nvPr/>
        </p:nvSpPr>
        <p:spPr>
          <a:xfrm>
            <a:off x="4268870" y="1239079"/>
            <a:ext cx="594300" cy="59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bg1"/>
                </a:solidFill>
                <a:latin typeface="Fira Sans Extra Condensed"/>
              </a:rPr>
              <a:t> 7</a:t>
            </a:r>
            <a:endParaRPr sz="2400" b="1" dirty="0">
              <a:solidFill>
                <a:schemeClr val="bg1"/>
              </a:solidFill>
              <a:latin typeface="Fira Sans Extra Condensed"/>
            </a:endParaRPr>
          </a:p>
        </p:txBody>
      </p:sp>
      <p:sp>
        <p:nvSpPr>
          <p:cNvPr id="28" name="Google Shape;1378;p39">
            <a:extLst>
              <a:ext uri="{FF2B5EF4-FFF2-40B4-BE49-F238E27FC236}">
                <a16:creationId xmlns:a16="http://schemas.microsoft.com/office/drawing/2014/main" id="{B58FB95C-95A8-D846-D9B0-F43B59384585}"/>
              </a:ext>
            </a:extLst>
          </p:cNvPr>
          <p:cNvSpPr txBox="1"/>
          <p:nvPr/>
        </p:nvSpPr>
        <p:spPr>
          <a:xfrm>
            <a:off x="3572123" y="699480"/>
            <a:ext cx="1966521" cy="456600"/>
          </a:xfrm>
          <a:prstGeom prst="rect">
            <a:avLst/>
          </a:prstGeom>
          <a:noFill/>
          <a:ln>
            <a:noFill/>
          </a:ln>
        </p:spPr>
        <p:txBody>
          <a:bodyPr spcFirstLastPara="1" wrap="square" lIns="91425" tIns="91425" rIns="91425" bIns="91425" anchor="ctr" anchorCtr="0">
            <a:noAutofit/>
          </a:bodyPr>
          <a:lstStyle/>
          <a:p>
            <a:pPr marL="0" indent="0">
              <a:buFont typeface="Arial"/>
              <a:buNone/>
            </a:pPr>
            <a:r>
              <a:rPr lang="en" sz="1600" b="1" dirty="0">
                <a:latin typeface="Fira Sans Extra Condensed"/>
                <a:sym typeface="Roboto"/>
              </a:rPr>
              <a:t>Hypothesis Testing</a:t>
            </a:r>
            <a:endParaRPr sz="1600" b="1" dirty="0">
              <a:latin typeface="Fira Sans Extra Condensed"/>
              <a:sym typeface="Roboto"/>
            </a:endParaRPr>
          </a:p>
        </p:txBody>
      </p:sp>
      <p:sp>
        <p:nvSpPr>
          <p:cNvPr id="29" name="Google Shape;1378;p39">
            <a:extLst>
              <a:ext uri="{FF2B5EF4-FFF2-40B4-BE49-F238E27FC236}">
                <a16:creationId xmlns:a16="http://schemas.microsoft.com/office/drawing/2014/main" id="{CFE3EB11-88C5-D1A4-4467-852DE1FCE577}"/>
              </a:ext>
            </a:extLst>
          </p:cNvPr>
          <p:cNvSpPr txBox="1"/>
          <p:nvPr/>
        </p:nvSpPr>
        <p:spPr>
          <a:xfrm>
            <a:off x="3978787" y="4659577"/>
            <a:ext cx="1966521" cy="456600"/>
          </a:xfrm>
          <a:prstGeom prst="rect">
            <a:avLst/>
          </a:prstGeom>
          <a:noFill/>
          <a:ln>
            <a:noFill/>
          </a:ln>
        </p:spPr>
        <p:txBody>
          <a:bodyPr spcFirstLastPara="1" wrap="square" lIns="91425" tIns="91425" rIns="91425" bIns="91425" anchor="ctr" anchorCtr="0">
            <a:noAutofit/>
          </a:bodyPr>
          <a:lstStyle/>
          <a:p>
            <a:pPr marL="0" indent="0">
              <a:buFont typeface="Arial"/>
              <a:buNone/>
            </a:pPr>
            <a:r>
              <a:rPr lang="en" sz="1600" b="1" dirty="0">
                <a:latin typeface="Fira Sans Extra Condensed"/>
                <a:sym typeface="Roboto"/>
              </a:rPr>
              <a:t>Linear Model</a:t>
            </a:r>
            <a:endParaRPr sz="1600" b="1" dirty="0">
              <a:latin typeface="Fira Sans Extra Condensed"/>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B951-A324-A561-C992-A34DF99D99F5}"/>
              </a:ext>
            </a:extLst>
          </p:cNvPr>
          <p:cNvSpPr>
            <a:spLocks noGrp="1"/>
          </p:cNvSpPr>
          <p:nvPr>
            <p:ph type="title"/>
          </p:nvPr>
        </p:nvSpPr>
        <p:spPr>
          <a:xfrm>
            <a:off x="76200" y="127001"/>
            <a:ext cx="8890000" cy="774699"/>
          </a:xfrm>
        </p:spPr>
        <p:txBody>
          <a:bodyPr/>
          <a:lstStyle/>
          <a:p>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Assess whether the previous test assumptions have been met for the test(</a:t>
            </a:r>
            <a:r>
              <a:rPr lang="en-US" sz="2100" b="1" dirty="0">
                <a:latin typeface="Times New Roman" panose="02020603050405020304" pitchFamily="18" charset="0"/>
                <a:ea typeface="Calibri" panose="020F0502020204030204" pitchFamily="34" charset="0"/>
                <a:cs typeface="Times New Roman" panose="02020603050405020304" pitchFamily="18" charset="0"/>
              </a:rPr>
              <a:t>homoscedasticity</a:t>
            </a: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8289CBD5-154F-5115-4331-E4A4694DB645}"/>
              </a:ext>
            </a:extLst>
          </p:cNvPr>
          <p:cNvSpPr>
            <a:spLocks noGrp="1"/>
          </p:cNvSpPr>
          <p:nvPr>
            <p:ph type="body" idx="1"/>
          </p:nvPr>
        </p:nvSpPr>
        <p:spPr>
          <a:xfrm>
            <a:off x="158750" y="996952"/>
            <a:ext cx="4248150" cy="965198"/>
          </a:xfrm>
        </p:spPr>
        <p:txBody>
          <a:bodyPr/>
          <a:lstStyle/>
          <a:p>
            <a:pPr marL="0" marR="0" lvl="0" indent="0" rtl="0">
              <a:lnSpc>
                <a:spcPct val="107000"/>
              </a:lnSpc>
              <a:spcBef>
                <a:spcPts val="0"/>
              </a:spcBef>
              <a:spcAft>
                <a:spcPts val="0"/>
              </a:spcAft>
              <a:buNone/>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endParaRPr>
          </a:p>
        </p:txBody>
      </p:sp>
      <p:sp>
        <p:nvSpPr>
          <p:cNvPr id="5" name="TextBox 4">
            <a:extLst>
              <a:ext uri="{FF2B5EF4-FFF2-40B4-BE49-F238E27FC236}">
                <a16:creationId xmlns:a16="http://schemas.microsoft.com/office/drawing/2014/main" id="{102658AE-D637-3F5B-4B7E-9FF46EA2AE63}"/>
              </a:ext>
            </a:extLst>
          </p:cNvPr>
          <p:cNvSpPr txBox="1"/>
          <p:nvPr/>
        </p:nvSpPr>
        <p:spPr>
          <a:xfrm>
            <a:off x="158750" y="2850741"/>
            <a:ext cx="662361" cy="307777"/>
          </a:xfrm>
          <a:prstGeom prst="rect">
            <a:avLst/>
          </a:prstGeom>
          <a:noFill/>
        </p:spPr>
        <p:txBody>
          <a:bodyPr wrap="none" rtlCol="0">
            <a:spAutoFit/>
          </a:bodyPr>
          <a:lstStyle/>
          <a:p>
            <a:r>
              <a:rPr lang="en-US" dirty="0"/>
              <a:t>Code:</a:t>
            </a:r>
          </a:p>
        </p:txBody>
      </p:sp>
      <p:sp>
        <p:nvSpPr>
          <p:cNvPr id="8" name="TextBox 7">
            <a:extLst>
              <a:ext uri="{FF2B5EF4-FFF2-40B4-BE49-F238E27FC236}">
                <a16:creationId xmlns:a16="http://schemas.microsoft.com/office/drawing/2014/main" id="{0463995E-7AED-3165-BA75-48959E5E52BD}"/>
              </a:ext>
            </a:extLst>
          </p:cNvPr>
          <p:cNvSpPr txBox="1"/>
          <p:nvPr/>
        </p:nvSpPr>
        <p:spPr>
          <a:xfrm>
            <a:off x="114791" y="1037262"/>
            <a:ext cx="4786918" cy="2303195"/>
          </a:xfrm>
          <a:prstGeom prst="rect">
            <a:avLst/>
          </a:prstGeom>
          <a:noFill/>
        </p:spPr>
        <p:txBody>
          <a:bodyPr wrap="square" rtlCol="0">
            <a:spAutoFit/>
          </a:bodyPr>
          <a:lstStyle/>
          <a:p>
            <a:pPr marL="342900" marR="0" lvl="0" indent="-342900" rtl="0">
              <a:lnSpc>
                <a:spcPct val="107000"/>
              </a:lnSpc>
              <a:spcBef>
                <a:spcPts val="0"/>
              </a:spcBef>
              <a:spcAft>
                <a:spcPts val="0"/>
              </a:spcAft>
              <a:buFont typeface="Wingdings" panose="05000000000000000000" pitchFamily="2" charset="2"/>
              <a:buChar char=""/>
            </a:pPr>
            <a:r>
              <a:rPr lang="en-US" sz="1000" b="1" kern="100" dirty="0">
                <a:effectLst/>
                <a:latin typeface="Times New Roman" panose="02020603050405020304" pitchFamily="18" charset="0"/>
                <a:ea typeface="Calibri" panose="020F0502020204030204" pitchFamily="34" charset="0"/>
                <a:cs typeface="Arial" panose="020B0604020202020204" pitchFamily="34" charset="0"/>
              </a:rPr>
              <a:t>In Bartlett's test :</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The null hypothesis (HO) means there is no difference in variance, the alternative (H1) means there is differences in variance (Heteroscedastic).</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From the test results : we can see that p-value equals to 0.4129 which is larger than the significant level alpha(0.05) so we do not have enough evidence to reject the null hypothesis and in support of alternative hypothesis. This concludes that we can assume our data is homoscedastic (they do have the same variance).</a:t>
            </a:r>
          </a:p>
          <a:p>
            <a:pPr marL="342900" marR="0" lvl="0" indent="-342900">
              <a:lnSpc>
                <a:spcPct val="107000"/>
              </a:lnSpc>
              <a:spcBef>
                <a:spcPts val="0"/>
              </a:spcBef>
              <a:spcAft>
                <a:spcPts val="800"/>
              </a:spcAft>
              <a:buFont typeface="Wingdings" panose="05000000000000000000" pitchFamily="2" charset="2"/>
              <a:buChar char=""/>
            </a:pPr>
            <a:r>
              <a:rPr lang="en-US" sz="1000" kern="100" dirty="0">
                <a:latin typeface="Times New Roman" panose="02020603050405020304" pitchFamily="18" charset="0"/>
                <a:ea typeface="Calibri" panose="020F0502020204030204" pitchFamily="34" charset="0"/>
                <a:cs typeface="Arial" panose="020B0604020202020204" pitchFamily="34" charset="0"/>
              </a:rPr>
              <a:t>We also used boxplot to test their variability (having same variance).</a:t>
            </a:r>
          </a:p>
          <a:p>
            <a:pPr marL="342900" marR="0" lvl="0" indent="-342900">
              <a:lnSpc>
                <a:spcPct val="107000"/>
              </a:lnSpc>
              <a:spcBef>
                <a:spcPts val="0"/>
              </a:spcBef>
              <a:spcAft>
                <a:spcPts val="800"/>
              </a:spcAft>
              <a:buFont typeface="Wingdings" panose="05000000000000000000" pitchFamily="2" charset="2"/>
              <a:buChar char=""/>
            </a:pP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endParaRPr lang="en-US" sz="1000" dirty="0"/>
          </a:p>
        </p:txBody>
      </p:sp>
      <p:pic>
        <p:nvPicPr>
          <p:cNvPr id="9" name="Picture 8">
            <a:extLst>
              <a:ext uri="{FF2B5EF4-FFF2-40B4-BE49-F238E27FC236}">
                <a16:creationId xmlns:a16="http://schemas.microsoft.com/office/drawing/2014/main" id="{14812C74-8920-C5F3-48C0-8488147A0F95}"/>
              </a:ext>
            </a:extLst>
          </p:cNvPr>
          <p:cNvPicPr>
            <a:picLocks noChangeAspect="1"/>
          </p:cNvPicPr>
          <p:nvPr/>
        </p:nvPicPr>
        <p:blipFill>
          <a:blip r:embed="rId2"/>
          <a:stretch>
            <a:fillRect/>
          </a:stretch>
        </p:blipFill>
        <p:spPr>
          <a:xfrm>
            <a:off x="266701" y="3254293"/>
            <a:ext cx="4010571" cy="193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8E634EF0-F127-CE04-7875-361CDA78D4FA}"/>
              </a:ext>
            </a:extLst>
          </p:cNvPr>
          <p:cNvSpPr txBox="1"/>
          <p:nvPr/>
        </p:nvSpPr>
        <p:spPr>
          <a:xfrm>
            <a:off x="158751" y="3632635"/>
            <a:ext cx="4591050" cy="615553"/>
          </a:xfrm>
          <a:prstGeom prst="rect">
            <a:avLst/>
          </a:prstGeom>
          <a:noFill/>
        </p:spPr>
        <p:txBody>
          <a:bodyPr wrap="square" rtlCol="0">
            <a:spAutoFit/>
          </a:bodyPr>
          <a:lstStyle/>
          <a:p>
            <a:r>
              <a:rPr lang="en-US" dirty="0"/>
              <a:t>Sample Output:</a:t>
            </a:r>
          </a:p>
          <a:p>
            <a:r>
              <a:rPr lang="en-US" sz="1000" dirty="0"/>
              <a:t>Boxplot shows that males and females have nearly the same variance as their means are too close from each others.</a:t>
            </a:r>
          </a:p>
        </p:txBody>
      </p:sp>
      <p:pic>
        <p:nvPicPr>
          <p:cNvPr id="12" name="Picture 11" descr="A picture containing diagram, text, plan, rectangle&#10;&#10;Description automatically generated">
            <a:extLst>
              <a:ext uri="{FF2B5EF4-FFF2-40B4-BE49-F238E27FC236}">
                <a16:creationId xmlns:a16="http://schemas.microsoft.com/office/drawing/2014/main" id="{A54CA5C2-E19D-25FD-1C2C-6D28B87C45DB}"/>
              </a:ext>
            </a:extLst>
          </p:cNvPr>
          <p:cNvPicPr>
            <a:picLocks noChangeAspect="1"/>
          </p:cNvPicPr>
          <p:nvPr/>
        </p:nvPicPr>
        <p:blipFill>
          <a:blip r:embed="rId3"/>
          <a:stretch>
            <a:fillRect/>
          </a:stretch>
        </p:blipFill>
        <p:spPr>
          <a:xfrm>
            <a:off x="5149852" y="3254293"/>
            <a:ext cx="2004334" cy="1525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079EBE9F-B15B-E304-FCBC-188F88182B2B}"/>
              </a:ext>
            </a:extLst>
          </p:cNvPr>
          <p:cNvSpPr txBox="1"/>
          <p:nvPr/>
        </p:nvSpPr>
        <p:spPr>
          <a:xfrm>
            <a:off x="5149852" y="996952"/>
            <a:ext cx="662361" cy="307777"/>
          </a:xfrm>
          <a:prstGeom prst="rect">
            <a:avLst/>
          </a:prstGeom>
          <a:noFill/>
        </p:spPr>
        <p:txBody>
          <a:bodyPr wrap="none" rtlCol="0">
            <a:spAutoFit/>
          </a:bodyPr>
          <a:lstStyle/>
          <a:p>
            <a:r>
              <a:rPr lang="en-US" dirty="0"/>
              <a:t>Code:</a:t>
            </a:r>
          </a:p>
        </p:txBody>
      </p:sp>
      <p:pic>
        <p:nvPicPr>
          <p:cNvPr id="15" name="Picture 14" descr="A picture containing text, font, screenshot, white&#10;&#10;Description automatically generated">
            <a:extLst>
              <a:ext uri="{FF2B5EF4-FFF2-40B4-BE49-F238E27FC236}">
                <a16:creationId xmlns:a16="http://schemas.microsoft.com/office/drawing/2014/main" id="{BD370FEF-BF38-F508-99BD-97D204670DBA}"/>
              </a:ext>
            </a:extLst>
          </p:cNvPr>
          <p:cNvPicPr>
            <a:picLocks noChangeAspect="1"/>
          </p:cNvPicPr>
          <p:nvPr/>
        </p:nvPicPr>
        <p:blipFill>
          <a:blip r:embed="rId4"/>
          <a:stretch>
            <a:fillRect/>
          </a:stretch>
        </p:blipFill>
        <p:spPr>
          <a:xfrm>
            <a:off x="5812213" y="1125190"/>
            <a:ext cx="2903472" cy="708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8735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B951-A324-A561-C992-A34DF99D99F5}"/>
              </a:ext>
            </a:extLst>
          </p:cNvPr>
          <p:cNvSpPr>
            <a:spLocks noGrp="1"/>
          </p:cNvSpPr>
          <p:nvPr>
            <p:ph type="title"/>
          </p:nvPr>
        </p:nvSpPr>
        <p:spPr>
          <a:xfrm>
            <a:off x="76200" y="127001"/>
            <a:ext cx="8890000" cy="774699"/>
          </a:xfrm>
        </p:spPr>
        <p:txBody>
          <a:bodyPr/>
          <a:lstStyle/>
          <a:p>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Assess whether the previous test assumptions have been met for the test(</a:t>
            </a:r>
            <a:r>
              <a:rPr lang="en-US" sz="2100" b="1" dirty="0">
                <a:latin typeface="Times New Roman" panose="02020603050405020304" pitchFamily="18" charset="0"/>
                <a:ea typeface="Calibri" panose="020F0502020204030204" pitchFamily="34" charset="0"/>
                <a:cs typeface="Times New Roman" panose="02020603050405020304" pitchFamily="18" charset="0"/>
              </a:rPr>
              <a:t>homoscedasticity</a:t>
            </a: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8289CBD5-154F-5115-4331-E4A4694DB645}"/>
              </a:ext>
            </a:extLst>
          </p:cNvPr>
          <p:cNvSpPr>
            <a:spLocks noGrp="1"/>
          </p:cNvSpPr>
          <p:nvPr>
            <p:ph type="body" idx="1"/>
          </p:nvPr>
        </p:nvSpPr>
        <p:spPr>
          <a:xfrm>
            <a:off x="158750" y="996952"/>
            <a:ext cx="4248150" cy="965198"/>
          </a:xfrm>
        </p:spPr>
        <p:txBody>
          <a:bodyPr/>
          <a:lstStyle/>
          <a:p>
            <a:pPr marL="0" marR="0" lvl="0" indent="0" rtl="0">
              <a:lnSpc>
                <a:spcPct val="107000"/>
              </a:lnSpc>
              <a:spcBef>
                <a:spcPts val="0"/>
              </a:spcBef>
              <a:spcAft>
                <a:spcPts val="0"/>
              </a:spcAft>
              <a:buNone/>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endParaRPr>
          </a:p>
        </p:txBody>
      </p:sp>
      <p:sp>
        <p:nvSpPr>
          <p:cNvPr id="5" name="TextBox 4">
            <a:extLst>
              <a:ext uri="{FF2B5EF4-FFF2-40B4-BE49-F238E27FC236}">
                <a16:creationId xmlns:a16="http://schemas.microsoft.com/office/drawing/2014/main" id="{102658AE-D637-3F5B-4B7E-9FF46EA2AE63}"/>
              </a:ext>
            </a:extLst>
          </p:cNvPr>
          <p:cNvSpPr txBox="1"/>
          <p:nvPr/>
        </p:nvSpPr>
        <p:spPr>
          <a:xfrm>
            <a:off x="158750" y="1749625"/>
            <a:ext cx="662361" cy="307777"/>
          </a:xfrm>
          <a:prstGeom prst="rect">
            <a:avLst/>
          </a:prstGeom>
          <a:noFill/>
        </p:spPr>
        <p:txBody>
          <a:bodyPr wrap="none" rtlCol="0">
            <a:spAutoFit/>
          </a:bodyPr>
          <a:lstStyle/>
          <a:p>
            <a:r>
              <a:rPr lang="en-US" dirty="0"/>
              <a:t>Code:</a:t>
            </a:r>
          </a:p>
        </p:txBody>
      </p:sp>
      <p:sp>
        <p:nvSpPr>
          <p:cNvPr id="8" name="TextBox 7">
            <a:extLst>
              <a:ext uri="{FF2B5EF4-FFF2-40B4-BE49-F238E27FC236}">
                <a16:creationId xmlns:a16="http://schemas.microsoft.com/office/drawing/2014/main" id="{0463995E-7AED-3165-BA75-48959E5E52BD}"/>
              </a:ext>
            </a:extLst>
          </p:cNvPr>
          <p:cNvSpPr txBox="1"/>
          <p:nvPr/>
        </p:nvSpPr>
        <p:spPr>
          <a:xfrm>
            <a:off x="76200" y="901700"/>
            <a:ext cx="4330700" cy="1205073"/>
          </a:xfrm>
          <a:prstGeom prst="rect">
            <a:avLst/>
          </a:prstGeom>
          <a:noFill/>
        </p:spPr>
        <p:txBody>
          <a:bodyPr wrap="square" rtlCol="0">
            <a:spAutoFit/>
          </a:bodyPr>
          <a:lstStyle/>
          <a:p>
            <a:pPr>
              <a:lnSpc>
                <a:spcPct val="107000"/>
              </a:lnSpc>
            </a:pPr>
            <a:r>
              <a:rPr lang="en-US" sz="1200" b="1" kern="100" dirty="0">
                <a:latin typeface="Times New Roman" panose="02020603050405020304" pitchFamily="18" charset="0"/>
                <a:ea typeface="Calibri" panose="020F0502020204030204" pitchFamily="34" charset="0"/>
                <a:cs typeface="Arial" panose="020B0604020202020204" pitchFamily="34" charset="0"/>
              </a:rPr>
              <a:t>In var.test:</a:t>
            </a:r>
          </a:p>
          <a:p>
            <a:pPr marL="171450" indent="-171450">
              <a:lnSpc>
                <a:spcPct val="107000"/>
              </a:lnSpc>
              <a:buFont typeface="Arial" panose="020B0604020202020204" pitchFamily="34" charset="0"/>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using var.test() </a:t>
            </a:r>
            <a:r>
              <a:rPr lang="en-US" sz="1000" kern="100" dirty="0">
                <a:latin typeface="Times New Roman" panose="02020603050405020304" pitchFamily="18" charset="0"/>
                <a:ea typeface="Calibri" panose="020F0502020204030204" pitchFamily="34" charset="0"/>
                <a:cs typeface="Arial" panose="020B0604020202020204" pitchFamily="34" charset="0"/>
              </a:rPr>
              <a:t>:</a:t>
            </a:r>
            <a:r>
              <a:rPr lang="en-US" sz="1000" kern="100" dirty="0">
                <a:effectLst/>
                <a:latin typeface="Times New Roman" panose="02020603050405020304" pitchFamily="18" charset="0"/>
                <a:ea typeface="Calibri" panose="020F0502020204030204" pitchFamily="34" charset="0"/>
                <a:cs typeface="Arial" panose="020B0604020202020204" pitchFamily="34" charset="0"/>
              </a:rPr>
              <a:t>to test whether the variances of ADWG0021 are equal between males and females in the PWD dataset.</a:t>
            </a:r>
          </a:p>
          <a:p>
            <a:pPr marL="171450" indent="-171450">
              <a:lnSpc>
                <a:spcPct val="107000"/>
              </a:lnSpc>
              <a:buFont typeface="Arial" panose="020B0604020202020204" pitchFamily="34" charset="0"/>
              <a:buChar char="•"/>
            </a:pP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endParaRPr lang="en-US" sz="1000" dirty="0"/>
          </a:p>
        </p:txBody>
      </p:sp>
      <p:sp>
        <p:nvSpPr>
          <p:cNvPr id="10" name="TextBox 9">
            <a:extLst>
              <a:ext uri="{FF2B5EF4-FFF2-40B4-BE49-F238E27FC236}">
                <a16:creationId xmlns:a16="http://schemas.microsoft.com/office/drawing/2014/main" id="{8E634EF0-F127-CE04-7875-361CDA78D4FA}"/>
              </a:ext>
            </a:extLst>
          </p:cNvPr>
          <p:cNvSpPr txBox="1"/>
          <p:nvPr/>
        </p:nvSpPr>
        <p:spPr>
          <a:xfrm>
            <a:off x="158750" y="2614495"/>
            <a:ext cx="4705350" cy="1483804"/>
          </a:xfrm>
          <a:prstGeom prst="rect">
            <a:avLst/>
          </a:prstGeom>
          <a:noFill/>
        </p:spPr>
        <p:txBody>
          <a:bodyPr wrap="square" rtlCol="0">
            <a:spAutoFit/>
          </a:bodyPr>
          <a:lstStyle/>
          <a:p>
            <a:r>
              <a:rPr lang="en-US" dirty="0"/>
              <a:t>Sample Output:</a:t>
            </a:r>
          </a:p>
          <a:p>
            <a:pPr marL="342900" marR="0" lvl="0" indent="-342900" rtl="0">
              <a:lnSpc>
                <a:spcPct val="107000"/>
              </a:lnSpc>
              <a:spcBef>
                <a:spcPts val="0"/>
              </a:spcBef>
              <a:spcAft>
                <a:spcPts val="0"/>
              </a:spcAft>
              <a:buFont typeface="Wingdings" panose="05000000000000000000" pitchFamily="2" charset="2"/>
              <a:buChar char=""/>
            </a:pPr>
            <a:r>
              <a:rPr lang="en-US" sz="1200" kern="100" dirty="0">
                <a:effectLst/>
                <a:latin typeface="Times New Roman" panose="02020603050405020304" pitchFamily="18" charset="0"/>
                <a:ea typeface="Calibri" panose="020F0502020204030204" pitchFamily="34" charset="0"/>
                <a:cs typeface="Arial" panose="020B0604020202020204" pitchFamily="34" charset="0"/>
              </a:rPr>
              <a:t>using var.test() to test whether the variances of ADWG0021 are equal between males and females in the PWD dataset.</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Wingdings" panose="05000000000000000000" pitchFamily="2" charset="2"/>
              <a:buChar char=""/>
            </a:pPr>
            <a:r>
              <a:rPr lang="en-US" sz="1200" kern="100" dirty="0">
                <a:effectLst/>
                <a:latin typeface="Times New Roman" panose="02020603050405020304" pitchFamily="18" charset="0"/>
                <a:ea typeface="Calibri" panose="020F0502020204030204" pitchFamily="34" charset="0"/>
                <a:cs typeface="Arial" panose="020B0604020202020204" pitchFamily="34" charset="0"/>
              </a:rPr>
              <a:t>As p-value = 0.4193 which is greater than alpha(0.05) so we don’t have enough evidence to reject null hypothesis and in support of alternative hypothesis (This concludes that we can assume our data is homoscedastic (they do have the same variance).</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picture containing text, screenshot, font&#10;&#10;Description automatically generated">
            <a:extLst>
              <a:ext uri="{FF2B5EF4-FFF2-40B4-BE49-F238E27FC236}">
                <a16:creationId xmlns:a16="http://schemas.microsoft.com/office/drawing/2014/main" id="{CA168C1A-C59D-0B2D-32C8-D765DED2C7ED}"/>
              </a:ext>
            </a:extLst>
          </p:cNvPr>
          <p:cNvPicPr>
            <a:picLocks noChangeAspect="1"/>
          </p:cNvPicPr>
          <p:nvPr/>
        </p:nvPicPr>
        <p:blipFill rotWithShape="1">
          <a:blip r:embed="rId2">
            <a:extLst>
              <a:ext uri="{28A0092B-C50C-407E-A947-70E740481C1C}">
                <a14:useLocalDpi xmlns:a14="http://schemas.microsoft.com/office/drawing/2010/main" val="0"/>
              </a:ext>
            </a:extLst>
          </a:blip>
          <a:srcRect r="48277" b="90258"/>
          <a:stretch/>
        </p:blipFill>
        <p:spPr bwMode="auto">
          <a:xfrm>
            <a:off x="903661" y="1863988"/>
            <a:ext cx="2667955" cy="179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6" name="Picture 5" descr="A picture containing text, screenshot, font&#10;&#10;Description automatically generated">
            <a:extLst>
              <a:ext uri="{FF2B5EF4-FFF2-40B4-BE49-F238E27FC236}">
                <a16:creationId xmlns:a16="http://schemas.microsoft.com/office/drawing/2014/main" id="{E1F338E6-7A87-81E2-7D29-BDD0CDF54779}"/>
              </a:ext>
            </a:extLst>
          </p:cNvPr>
          <p:cNvPicPr>
            <a:picLocks noChangeAspect="1"/>
          </p:cNvPicPr>
          <p:nvPr/>
        </p:nvPicPr>
        <p:blipFill rotWithShape="1">
          <a:blip r:embed="rId2">
            <a:extLst>
              <a:ext uri="{28A0092B-C50C-407E-A947-70E740481C1C}">
                <a14:useLocalDpi xmlns:a14="http://schemas.microsoft.com/office/drawing/2010/main" val="0"/>
              </a:ext>
            </a:extLst>
          </a:blip>
          <a:srcRect l="403" t="12398" r="2096" b="1126"/>
          <a:stretch/>
        </p:blipFill>
        <p:spPr bwMode="auto">
          <a:xfrm>
            <a:off x="4959352" y="2919015"/>
            <a:ext cx="3526448" cy="1117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70305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3750-A1BA-071F-E52A-050379B392B2}"/>
              </a:ext>
            </a:extLst>
          </p:cNvPr>
          <p:cNvSpPr>
            <a:spLocks noGrp="1"/>
          </p:cNvSpPr>
          <p:nvPr>
            <p:ph type="title"/>
          </p:nvPr>
        </p:nvSpPr>
        <p:spPr>
          <a:xfrm>
            <a:off x="311700" y="140677"/>
            <a:ext cx="7806531" cy="586154"/>
          </a:xfrm>
        </p:spPr>
        <p:txBody>
          <a:bodyPr/>
          <a:lstStyle/>
          <a:p>
            <a:pPr algn="ctr"/>
            <a:r>
              <a:rPr lang="en-US" sz="2800" b="1" dirty="0">
                <a:latin typeface="Calibri Light" panose="020F0302020204030204" pitchFamily="34" charset="0"/>
                <a:ea typeface="Calibri" panose="020F0502020204030204" pitchFamily="34" charset="0"/>
              </a:rPr>
              <a:t>Assuming heteroscedasticity </a:t>
            </a:r>
            <a:br>
              <a:rPr lang="en-US" sz="2800" b="1" dirty="0">
                <a:latin typeface="Calibri Light" panose="020F0302020204030204" pitchFamily="34" charset="0"/>
                <a:ea typeface="Calibri" panose="020F0502020204030204" pitchFamily="34" charset="0"/>
                <a:sym typeface="Roboto"/>
              </a:rPr>
            </a:br>
            <a:endParaRPr lang="en-US" dirty="0"/>
          </a:p>
        </p:txBody>
      </p:sp>
      <p:sp>
        <p:nvSpPr>
          <p:cNvPr id="3" name="Text Placeholder 2">
            <a:extLst>
              <a:ext uri="{FF2B5EF4-FFF2-40B4-BE49-F238E27FC236}">
                <a16:creationId xmlns:a16="http://schemas.microsoft.com/office/drawing/2014/main" id="{C992F236-6898-6F4E-7349-3601B06154BE}"/>
              </a:ext>
            </a:extLst>
          </p:cNvPr>
          <p:cNvSpPr>
            <a:spLocks noGrp="1"/>
          </p:cNvSpPr>
          <p:nvPr>
            <p:ph type="body" idx="1"/>
          </p:nvPr>
        </p:nvSpPr>
        <p:spPr>
          <a:xfrm>
            <a:off x="1" y="902677"/>
            <a:ext cx="9237784" cy="820615"/>
          </a:xfrm>
        </p:spPr>
        <p:txBody>
          <a:bodyPr/>
          <a:lstStyle/>
          <a:p>
            <a:pPr marL="114300" indent="0">
              <a:buNone/>
            </a:pPr>
            <a:r>
              <a:rPr lang="en-US" sz="1000" b="1" kern="100" dirty="0">
                <a:effectLst/>
                <a:latin typeface="Times New Roman" panose="02020603050405020304" pitchFamily="18" charset="0"/>
                <a:ea typeface="Calibri" panose="020F0502020204030204" pitchFamily="34" charset="0"/>
                <a:cs typeface="Arial" panose="020B0604020202020204" pitchFamily="34" charset="0"/>
              </a:rPr>
              <a:t>First: We hypothesis that ADWG0021is “different” in the group receiving Treatment A compared to the Treatment B</a:t>
            </a:r>
          </a:p>
          <a:p>
            <a:pPr marL="342900" marR="0" lvl="0" indent="-342900" rtl="0">
              <a:lnSpc>
                <a:spcPct val="107000"/>
              </a:lnSpc>
              <a:spcBef>
                <a:spcPts val="0"/>
              </a:spcBef>
              <a:spcAft>
                <a:spcPts val="0"/>
              </a:spcAft>
              <a:buFont typeface="Wingdings" panose="05000000000000000000" pitchFamily="2" charset="2"/>
              <a:buChar char="Ø"/>
            </a:pPr>
            <a:endParaRPr lang="en-US" sz="1000" kern="1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0"/>
              </a:spcAft>
              <a:buFont typeface="Wingdings" panose="05000000000000000000" pitchFamily="2" charset="2"/>
              <a:buChar char="Ø"/>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Firstly, we should test normality of treatment A and treatment B knowing that our null hypothesis is that our data is normally distributed, and our alternative hypothesis is that our data is not normally distributed.</a:t>
            </a:r>
          </a:p>
          <a:p>
            <a:pPr marL="342900" marR="0" lvl="0" indent="-342900" rtl="0">
              <a:lnSpc>
                <a:spcPct val="107000"/>
              </a:lnSpc>
              <a:spcBef>
                <a:spcPts val="0"/>
              </a:spcBef>
              <a:spcAft>
                <a:spcPts val="0"/>
              </a:spcAft>
              <a:buFont typeface="Wingdings" panose="05000000000000000000" pitchFamily="2" charset="2"/>
              <a:buChar char="Ø"/>
            </a:pPr>
            <a:endParaRPr lang="en-US" sz="1000" kern="1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rtl="0">
              <a:lnSpc>
                <a:spcPct val="107000"/>
              </a:lnSpc>
              <a:spcBef>
                <a:spcPts val="0"/>
              </a:spcBef>
              <a:spcAft>
                <a:spcPts val="0"/>
              </a:spcAft>
              <a:buNone/>
            </a:pPr>
            <a:endParaRPr lang="en-US" sz="1000" kern="100" dirty="0">
              <a:effectLst/>
              <a:latin typeface="Times New Roman" panose="02020603050405020304" pitchFamily="18" charset="0"/>
              <a:ea typeface="Calibri" panose="020F0502020204030204" pitchFamily="34" charset="0"/>
              <a:cs typeface="Arial" panose="020B0604020202020204" pitchFamily="34" charset="0"/>
            </a:endParaRPr>
          </a:p>
          <a:p>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5" name="TextBox 4">
            <a:extLst>
              <a:ext uri="{FF2B5EF4-FFF2-40B4-BE49-F238E27FC236}">
                <a16:creationId xmlns:a16="http://schemas.microsoft.com/office/drawing/2014/main" id="{2094980E-FEE4-0185-DC32-D56C1876CE01}"/>
              </a:ext>
            </a:extLst>
          </p:cNvPr>
          <p:cNvSpPr txBox="1"/>
          <p:nvPr/>
        </p:nvSpPr>
        <p:spPr>
          <a:xfrm>
            <a:off x="80273" y="1862842"/>
            <a:ext cx="775513" cy="307777"/>
          </a:xfrm>
          <a:prstGeom prst="rect">
            <a:avLst/>
          </a:prstGeom>
          <a:noFill/>
        </p:spPr>
        <p:txBody>
          <a:bodyPr wrap="square" rtlCol="0">
            <a:spAutoFit/>
          </a:bodyPr>
          <a:lstStyle/>
          <a:p>
            <a:r>
              <a:rPr lang="en-US" dirty="0"/>
              <a:t>Codes:</a:t>
            </a:r>
          </a:p>
        </p:txBody>
      </p:sp>
      <p:pic>
        <p:nvPicPr>
          <p:cNvPr id="11" name="Picture 10" descr="A picture containing text, font, screenshot, line&#10;&#10;Description automatically generated">
            <a:extLst>
              <a:ext uri="{FF2B5EF4-FFF2-40B4-BE49-F238E27FC236}">
                <a16:creationId xmlns:a16="http://schemas.microsoft.com/office/drawing/2014/main" id="{E8D763F8-C3D9-B7E5-B88F-F0975264EA21}"/>
              </a:ext>
            </a:extLst>
          </p:cNvPr>
          <p:cNvPicPr>
            <a:picLocks noChangeAspect="1"/>
          </p:cNvPicPr>
          <p:nvPr/>
        </p:nvPicPr>
        <p:blipFill>
          <a:blip r:embed="rId2"/>
          <a:stretch>
            <a:fillRect/>
          </a:stretch>
        </p:blipFill>
        <p:spPr>
          <a:xfrm>
            <a:off x="158055" y="2714995"/>
            <a:ext cx="3802311" cy="649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D30D70DB-399A-3148-E01D-6DCD37921C6E}"/>
              </a:ext>
            </a:extLst>
          </p:cNvPr>
          <p:cNvSpPr txBox="1"/>
          <p:nvPr/>
        </p:nvSpPr>
        <p:spPr>
          <a:xfrm>
            <a:off x="1444299" y="1685327"/>
            <a:ext cx="1229824" cy="307777"/>
          </a:xfrm>
          <a:prstGeom prst="rect">
            <a:avLst/>
          </a:prstGeom>
          <a:noFill/>
        </p:spPr>
        <p:txBody>
          <a:bodyPr wrap="none" rtlCol="0">
            <a:spAutoFit/>
          </a:bodyPr>
          <a:lstStyle/>
          <a:p>
            <a:r>
              <a:rPr lang="en-US" b="1" dirty="0"/>
              <a:t>Treatment A</a:t>
            </a:r>
          </a:p>
        </p:txBody>
      </p:sp>
      <p:pic>
        <p:nvPicPr>
          <p:cNvPr id="16" name="Picture 15" descr="A picture containing text, font, screenshot, line&#10;&#10;Description automatically generated">
            <a:extLst>
              <a:ext uri="{FF2B5EF4-FFF2-40B4-BE49-F238E27FC236}">
                <a16:creationId xmlns:a16="http://schemas.microsoft.com/office/drawing/2014/main" id="{F84F762C-2F96-0A96-C2BC-7F9F52672928}"/>
              </a:ext>
            </a:extLst>
          </p:cNvPr>
          <p:cNvPicPr>
            <a:picLocks noChangeAspect="1"/>
          </p:cNvPicPr>
          <p:nvPr/>
        </p:nvPicPr>
        <p:blipFill rotWithShape="1">
          <a:blip r:embed="rId3"/>
          <a:srcRect b="54402"/>
          <a:stretch/>
        </p:blipFill>
        <p:spPr>
          <a:xfrm>
            <a:off x="158056" y="2264144"/>
            <a:ext cx="3802311" cy="3076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9A3D3574-72CA-396A-EA03-2DD5D4DF1B2B}"/>
              </a:ext>
            </a:extLst>
          </p:cNvPr>
          <p:cNvSpPr txBox="1"/>
          <p:nvPr/>
        </p:nvSpPr>
        <p:spPr>
          <a:xfrm>
            <a:off x="4056185" y="1751529"/>
            <a:ext cx="1512276" cy="307777"/>
          </a:xfrm>
          <a:prstGeom prst="rect">
            <a:avLst/>
          </a:prstGeom>
          <a:noFill/>
        </p:spPr>
        <p:txBody>
          <a:bodyPr wrap="square" rtlCol="0">
            <a:spAutoFit/>
          </a:bodyPr>
          <a:lstStyle/>
          <a:p>
            <a:r>
              <a:rPr lang="en-US" dirty="0"/>
              <a:t>The Output:</a:t>
            </a:r>
          </a:p>
        </p:txBody>
      </p:sp>
      <p:pic>
        <p:nvPicPr>
          <p:cNvPr id="19" name="Picture 18" descr="A picture containing text, screenshot, diagram, plan&#10;&#10;Description automatically generated">
            <a:extLst>
              <a:ext uri="{FF2B5EF4-FFF2-40B4-BE49-F238E27FC236}">
                <a16:creationId xmlns:a16="http://schemas.microsoft.com/office/drawing/2014/main" id="{B9F0F3EB-DFF5-CE63-C05F-574BB1E80C20}"/>
              </a:ext>
            </a:extLst>
          </p:cNvPr>
          <p:cNvPicPr>
            <a:picLocks noChangeAspect="1"/>
          </p:cNvPicPr>
          <p:nvPr/>
        </p:nvPicPr>
        <p:blipFill rotWithShape="1">
          <a:blip r:embed="rId4"/>
          <a:srcRect l="1079" t="5937" r="51643" b="2407"/>
          <a:stretch/>
        </p:blipFill>
        <p:spPr>
          <a:xfrm>
            <a:off x="6526008" y="1862842"/>
            <a:ext cx="1592223" cy="1779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descr="A picture containing text, diagram, line, screenshot&#10;&#10;Description automatically generated">
            <a:extLst>
              <a:ext uri="{FF2B5EF4-FFF2-40B4-BE49-F238E27FC236}">
                <a16:creationId xmlns:a16="http://schemas.microsoft.com/office/drawing/2014/main" id="{21A89487-98D7-7360-22F8-352E99E906FB}"/>
              </a:ext>
            </a:extLst>
          </p:cNvPr>
          <p:cNvPicPr>
            <a:picLocks noChangeAspect="1"/>
          </p:cNvPicPr>
          <p:nvPr/>
        </p:nvPicPr>
        <p:blipFill rotWithShape="1">
          <a:blip r:embed="rId5"/>
          <a:srcRect t="5381" r="53855" b="3069"/>
          <a:stretch/>
        </p:blipFill>
        <p:spPr>
          <a:xfrm>
            <a:off x="5258682" y="1862842"/>
            <a:ext cx="1010679" cy="1724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descr="A picture containing text, screenshot, font&#10;&#10;Description automatically generated">
            <a:extLst>
              <a:ext uri="{FF2B5EF4-FFF2-40B4-BE49-F238E27FC236}">
                <a16:creationId xmlns:a16="http://schemas.microsoft.com/office/drawing/2014/main" id="{147A6BE8-5434-1EEC-788A-EEC824C9C70B}"/>
              </a:ext>
            </a:extLst>
          </p:cNvPr>
          <p:cNvPicPr>
            <a:picLocks noChangeAspect="1"/>
          </p:cNvPicPr>
          <p:nvPr/>
        </p:nvPicPr>
        <p:blipFill rotWithShape="1">
          <a:blip r:embed="rId6"/>
          <a:srcRect b="39780"/>
          <a:stretch/>
        </p:blipFill>
        <p:spPr>
          <a:xfrm>
            <a:off x="139138" y="3507262"/>
            <a:ext cx="3802311" cy="484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a:extLst>
              <a:ext uri="{FF2B5EF4-FFF2-40B4-BE49-F238E27FC236}">
                <a16:creationId xmlns:a16="http://schemas.microsoft.com/office/drawing/2014/main" id="{862ADD61-6E54-67D2-ED9F-F6595BD0F556}"/>
              </a:ext>
            </a:extLst>
          </p:cNvPr>
          <p:cNvSpPr txBox="1"/>
          <p:nvPr/>
        </p:nvSpPr>
        <p:spPr>
          <a:xfrm>
            <a:off x="4190999" y="3622431"/>
            <a:ext cx="4613031" cy="1600438"/>
          </a:xfrm>
          <a:prstGeom prst="rect">
            <a:avLst/>
          </a:prstGeom>
          <a:noFill/>
        </p:spPr>
        <p:txBody>
          <a:bodyPr wrap="square" rtlCol="0">
            <a:spAutoFit/>
          </a:bodyPr>
          <a:lstStyle/>
          <a:p>
            <a:r>
              <a:rPr lang="en-US" sz="1000" b="1" dirty="0"/>
              <a:t>Results:</a:t>
            </a:r>
          </a:p>
          <a:p>
            <a:r>
              <a:rPr lang="en-US" sz="1000" dirty="0"/>
              <a:t>Histogram: the data isn’t normally distributed</a:t>
            </a:r>
          </a:p>
          <a:p>
            <a:r>
              <a:rPr lang="en-US" sz="1000" dirty="0"/>
              <a:t>Q-Q: The Median line doesn’t cover all the data, so the data isn’t normally distributed.</a:t>
            </a:r>
          </a:p>
          <a:p>
            <a:r>
              <a:rPr lang="en-US" sz="1000" dirty="0"/>
              <a:t>Shapiro-test: Since P-value(0.03) is smaller than alpha value this means that we do have enough evidence to reject null hypothesis(Data is normally distributed) and support alternative hypothesis(Data is not normally distributed)</a:t>
            </a:r>
          </a:p>
          <a:p>
            <a:endParaRPr lang="en-US" dirty="0"/>
          </a:p>
          <a:p>
            <a:endParaRPr lang="en-US" dirty="0"/>
          </a:p>
        </p:txBody>
      </p:sp>
    </p:spTree>
    <p:extLst>
      <p:ext uri="{BB962C8B-B14F-4D97-AF65-F5344CB8AC3E}">
        <p14:creationId xmlns:p14="http://schemas.microsoft.com/office/powerpoint/2010/main" val="26895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3750-A1BA-071F-E52A-050379B392B2}"/>
              </a:ext>
            </a:extLst>
          </p:cNvPr>
          <p:cNvSpPr>
            <a:spLocks noGrp="1"/>
          </p:cNvSpPr>
          <p:nvPr>
            <p:ph type="title"/>
          </p:nvPr>
        </p:nvSpPr>
        <p:spPr>
          <a:xfrm>
            <a:off x="311700" y="140677"/>
            <a:ext cx="7806531" cy="586154"/>
          </a:xfrm>
        </p:spPr>
        <p:txBody>
          <a:bodyPr/>
          <a:lstStyle/>
          <a:p>
            <a:pPr algn="ctr"/>
            <a:r>
              <a:rPr lang="en-US" sz="2800" b="1" dirty="0">
                <a:latin typeface="Calibri Light" panose="020F0302020204030204" pitchFamily="34" charset="0"/>
                <a:ea typeface="Calibri" panose="020F0502020204030204" pitchFamily="34" charset="0"/>
              </a:rPr>
              <a:t>Assuming heteroscedasticity </a:t>
            </a:r>
            <a:br>
              <a:rPr lang="en-US" sz="2800" b="1" dirty="0">
                <a:latin typeface="Calibri Light" panose="020F0302020204030204" pitchFamily="34" charset="0"/>
                <a:ea typeface="Calibri" panose="020F0502020204030204" pitchFamily="34" charset="0"/>
                <a:sym typeface="Roboto"/>
              </a:rPr>
            </a:br>
            <a:endParaRPr lang="en-US" dirty="0"/>
          </a:p>
        </p:txBody>
      </p:sp>
      <p:sp>
        <p:nvSpPr>
          <p:cNvPr id="3" name="Text Placeholder 2">
            <a:extLst>
              <a:ext uri="{FF2B5EF4-FFF2-40B4-BE49-F238E27FC236}">
                <a16:creationId xmlns:a16="http://schemas.microsoft.com/office/drawing/2014/main" id="{C992F236-6898-6F4E-7349-3601B06154BE}"/>
              </a:ext>
            </a:extLst>
          </p:cNvPr>
          <p:cNvSpPr>
            <a:spLocks noGrp="1"/>
          </p:cNvSpPr>
          <p:nvPr>
            <p:ph type="body" idx="1"/>
          </p:nvPr>
        </p:nvSpPr>
        <p:spPr>
          <a:xfrm>
            <a:off x="1" y="902677"/>
            <a:ext cx="9237784" cy="820615"/>
          </a:xfrm>
        </p:spPr>
        <p:txBody>
          <a:bodyPr/>
          <a:lstStyle/>
          <a:p>
            <a:pPr marL="114300" indent="0">
              <a:buNone/>
            </a:pPr>
            <a:r>
              <a:rPr lang="en-US" sz="1000" b="1" kern="100" dirty="0">
                <a:effectLst/>
                <a:latin typeface="Times New Roman" panose="02020603050405020304" pitchFamily="18" charset="0"/>
                <a:ea typeface="Calibri" panose="020F0502020204030204" pitchFamily="34" charset="0"/>
                <a:cs typeface="Arial" panose="020B0604020202020204" pitchFamily="34" charset="0"/>
              </a:rPr>
              <a:t>First: We hypothesis that ADWG0021is “different” in the group receiving Treatment A compared to the Treatment B</a:t>
            </a:r>
          </a:p>
          <a:p>
            <a:pPr marL="342900" marR="0" lvl="0" indent="-342900" rtl="0">
              <a:lnSpc>
                <a:spcPct val="107000"/>
              </a:lnSpc>
              <a:spcBef>
                <a:spcPts val="0"/>
              </a:spcBef>
              <a:spcAft>
                <a:spcPts val="0"/>
              </a:spcAft>
              <a:buFont typeface="Wingdings" panose="05000000000000000000" pitchFamily="2" charset="2"/>
              <a:buChar char="Ø"/>
            </a:pPr>
            <a:endParaRPr lang="en-US" sz="1000" kern="1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0"/>
              </a:spcAft>
              <a:buFont typeface="Wingdings" panose="05000000000000000000" pitchFamily="2" charset="2"/>
              <a:buChar char="Ø"/>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Firstly, we should test normality of treatment A and treatment B knowing that our null hypothesis is that our data is normally distributed, and our alternative hypothesis is that our data is not normally distributed.</a:t>
            </a:r>
          </a:p>
          <a:p>
            <a:pPr marL="342900" marR="0" lvl="0" indent="-342900" rtl="0">
              <a:lnSpc>
                <a:spcPct val="107000"/>
              </a:lnSpc>
              <a:spcBef>
                <a:spcPts val="0"/>
              </a:spcBef>
              <a:spcAft>
                <a:spcPts val="0"/>
              </a:spcAft>
              <a:buFont typeface="Wingdings" panose="05000000000000000000" pitchFamily="2" charset="2"/>
              <a:buChar char="Ø"/>
            </a:pPr>
            <a:endParaRPr lang="en-US" sz="1000" kern="1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rtl="0">
              <a:lnSpc>
                <a:spcPct val="107000"/>
              </a:lnSpc>
              <a:spcBef>
                <a:spcPts val="0"/>
              </a:spcBef>
              <a:spcAft>
                <a:spcPts val="0"/>
              </a:spcAft>
              <a:buNone/>
            </a:pPr>
            <a:endParaRPr lang="en-US" sz="1000" kern="100" dirty="0">
              <a:effectLst/>
              <a:latin typeface="Times New Roman" panose="02020603050405020304" pitchFamily="18" charset="0"/>
              <a:ea typeface="Calibri" panose="020F0502020204030204" pitchFamily="34" charset="0"/>
              <a:cs typeface="Arial" panose="020B0604020202020204" pitchFamily="34" charset="0"/>
            </a:endParaRPr>
          </a:p>
          <a:p>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5" name="TextBox 4">
            <a:extLst>
              <a:ext uri="{FF2B5EF4-FFF2-40B4-BE49-F238E27FC236}">
                <a16:creationId xmlns:a16="http://schemas.microsoft.com/office/drawing/2014/main" id="{2094980E-FEE4-0185-DC32-D56C1876CE01}"/>
              </a:ext>
            </a:extLst>
          </p:cNvPr>
          <p:cNvSpPr txBox="1"/>
          <p:nvPr/>
        </p:nvSpPr>
        <p:spPr>
          <a:xfrm>
            <a:off x="80273" y="1862842"/>
            <a:ext cx="775513" cy="307777"/>
          </a:xfrm>
          <a:prstGeom prst="rect">
            <a:avLst/>
          </a:prstGeom>
          <a:noFill/>
        </p:spPr>
        <p:txBody>
          <a:bodyPr wrap="square" rtlCol="0">
            <a:spAutoFit/>
          </a:bodyPr>
          <a:lstStyle/>
          <a:p>
            <a:r>
              <a:rPr lang="en-US" dirty="0"/>
              <a:t>Codes:</a:t>
            </a:r>
          </a:p>
        </p:txBody>
      </p:sp>
      <p:sp>
        <p:nvSpPr>
          <p:cNvPr id="12" name="TextBox 11">
            <a:extLst>
              <a:ext uri="{FF2B5EF4-FFF2-40B4-BE49-F238E27FC236}">
                <a16:creationId xmlns:a16="http://schemas.microsoft.com/office/drawing/2014/main" id="{D30D70DB-399A-3148-E01D-6DCD37921C6E}"/>
              </a:ext>
            </a:extLst>
          </p:cNvPr>
          <p:cNvSpPr txBox="1"/>
          <p:nvPr/>
        </p:nvSpPr>
        <p:spPr>
          <a:xfrm>
            <a:off x="2374363" y="1685446"/>
            <a:ext cx="1229824" cy="307777"/>
          </a:xfrm>
          <a:prstGeom prst="rect">
            <a:avLst/>
          </a:prstGeom>
          <a:noFill/>
        </p:spPr>
        <p:txBody>
          <a:bodyPr wrap="none" rtlCol="0">
            <a:spAutoFit/>
          </a:bodyPr>
          <a:lstStyle/>
          <a:p>
            <a:r>
              <a:rPr lang="en-US" b="1" dirty="0"/>
              <a:t>Treatment B</a:t>
            </a:r>
          </a:p>
        </p:txBody>
      </p:sp>
      <p:sp>
        <p:nvSpPr>
          <p:cNvPr id="17" name="TextBox 16">
            <a:extLst>
              <a:ext uri="{FF2B5EF4-FFF2-40B4-BE49-F238E27FC236}">
                <a16:creationId xmlns:a16="http://schemas.microsoft.com/office/drawing/2014/main" id="{9A3D3574-72CA-396A-EA03-2DD5D4DF1B2B}"/>
              </a:ext>
            </a:extLst>
          </p:cNvPr>
          <p:cNvSpPr txBox="1"/>
          <p:nvPr/>
        </p:nvSpPr>
        <p:spPr>
          <a:xfrm>
            <a:off x="6043246" y="1607043"/>
            <a:ext cx="1512276" cy="307777"/>
          </a:xfrm>
          <a:prstGeom prst="rect">
            <a:avLst/>
          </a:prstGeom>
          <a:noFill/>
        </p:spPr>
        <p:txBody>
          <a:bodyPr wrap="square" rtlCol="0">
            <a:spAutoFit/>
          </a:bodyPr>
          <a:lstStyle/>
          <a:p>
            <a:r>
              <a:rPr lang="en-US" dirty="0"/>
              <a:t>The Outputs:</a:t>
            </a:r>
          </a:p>
        </p:txBody>
      </p:sp>
      <p:sp>
        <p:nvSpPr>
          <p:cNvPr id="25" name="TextBox 24">
            <a:extLst>
              <a:ext uri="{FF2B5EF4-FFF2-40B4-BE49-F238E27FC236}">
                <a16:creationId xmlns:a16="http://schemas.microsoft.com/office/drawing/2014/main" id="{862ADD61-6E54-67D2-ED9F-F6595BD0F556}"/>
              </a:ext>
            </a:extLst>
          </p:cNvPr>
          <p:cNvSpPr txBox="1"/>
          <p:nvPr/>
        </p:nvSpPr>
        <p:spPr>
          <a:xfrm>
            <a:off x="4396154" y="3727109"/>
            <a:ext cx="4407876" cy="1600438"/>
          </a:xfrm>
          <a:prstGeom prst="rect">
            <a:avLst/>
          </a:prstGeom>
          <a:noFill/>
        </p:spPr>
        <p:txBody>
          <a:bodyPr wrap="square" rtlCol="0">
            <a:spAutoFit/>
          </a:bodyPr>
          <a:lstStyle/>
          <a:p>
            <a:r>
              <a:rPr lang="en-US" sz="1000" b="1" dirty="0"/>
              <a:t> Results:</a:t>
            </a:r>
          </a:p>
          <a:p>
            <a:r>
              <a:rPr lang="en-US" sz="1000" dirty="0"/>
              <a:t>Histogram: Couldn’t perfectly specify the data is normal or not</a:t>
            </a:r>
          </a:p>
          <a:p>
            <a:r>
              <a:rPr lang="en-US" sz="1000" dirty="0"/>
              <a:t>Q-Q: There are outliers, so it is not normal</a:t>
            </a:r>
          </a:p>
          <a:p>
            <a:r>
              <a:rPr lang="en-US" sz="1000" dirty="0"/>
              <a:t>Shapiro-test: Since P-value(0.8132) is greater than alpha value this means that we don’t have enough evidence to reject null hypothesis(Data is normally distributed) and support alternative hypothesis(Data is not normally distributed) So, Treatment B is normally distributed. </a:t>
            </a:r>
          </a:p>
          <a:p>
            <a:endParaRPr lang="en-US" dirty="0"/>
          </a:p>
          <a:p>
            <a:endParaRPr lang="en-US" dirty="0"/>
          </a:p>
        </p:txBody>
      </p:sp>
      <p:pic>
        <p:nvPicPr>
          <p:cNvPr id="6" name="Picture 5" descr="A picture containing text, font, screenshot, line&#10;&#10;Description automatically generated">
            <a:extLst>
              <a:ext uri="{FF2B5EF4-FFF2-40B4-BE49-F238E27FC236}">
                <a16:creationId xmlns:a16="http://schemas.microsoft.com/office/drawing/2014/main" id="{80F1F999-A0D4-3625-044D-12601F505542}"/>
              </a:ext>
            </a:extLst>
          </p:cNvPr>
          <p:cNvPicPr>
            <a:picLocks noChangeAspect="1"/>
          </p:cNvPicPr>
          <p:nvPr/>
        </p:nvPicPr>
        <p:blipFill>
          <a:blip r:embed="rId2"/>
          <a:stretch>
            <a:fillRect/>
          </a:stretch>
        </p:blipFill>
        <p:spPr>
          <a:xfrm>
            <a:off x="161156" y="2813973"/>
            <a:ext cx="3977985" cy="1089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picture containing text, screenshot, font&#10;&#10;Description automatically generated">
            <a:extLst>
              <a:ext uri="{FF2B5EF4-FFF2-40B4-BE49-F238E27FC236}">
                <a16:creationId xmlns:a16="http://schemas.microsoft.com/office/drawing/2014/main" id="{3DFCBE71-7DCC-FE90-24A2-635041965014}"/>
              </a:ext>
            </a:extLst>
          </p:cNvPr>
          <p:cNvPicPr>
            <a:picLocks noChangeAspect="1"/>
          </p:cNvPicPr>
          <p:nvPr/>
        </p:nvPicPr>
        <p:blipFill rotWithShape="1">
          <a:blip r:embed="rId3"/>
          <a:srcRect t="57857"/>
          <a:stretch/>
        </p:blipFill>
        <p:spPr>
          <a:xfrm>
            <a:off x="161156" y="2225825"/>
            <a:ext cx="4846740" cy="472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picture containing text, screenshot, diagram, plan&#10;&#10;Description automatically generated">
            <a:extLst>
              <a:ext uri="{FF2B5EF4-FFF2-40B4-BE49-F238E27FC236}">
                <a16:creationId xmlns:a16="http://schemas.microsoft.com/office/drawing/2014/main" id="{EB12F5FC-FECF-8F4F-9899-DC157B58CF1A}"/>
              </a:ext>
            </a:extLst>
          </p:cNvPr>
          <p:cNvPicPr>
            <a:picLocks noChangeAspect="1"/>
          </p:cNvPicPr>
          <p:nvPr/>
        </p:nvPicPr>
        <p:blipFill rotWithShape="1">
          <a:blip r:embed="rId4"/>
          <a:srcRect l="50000" t="5194" r="1532" b="2656"/>
          <a:stretch/>
        </p:blipFill>
        <p:spPr>
          <a:xfrm>
            <a:off x="6887541" y="1979895"/>
            <a:ext cx="1671770" cy="18327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A picture containing text, font, screenshot, line&#10;&#10;Description automatically generated">
            <a:extLst>
              <a:ext uri="{FF2B5EF4-FFF2-40B4-BE49-F238E27FC236}">
                <a16:creationId xmlns:a16="http://schemas.microsoft.com/office/drawing/2014/main" id="{9B6102AD-18D6-7AE2-E37F-B3FA9CE71201}"/>
              </a:ext>
            </a:extLst>
          </p:cNvPr>
          <p:cNvPicPr>
            <a:picLocks noChangeAspect="1"/>
          </p:cNvPicPr>
          <p:nvPr/>
        </p:nvPicPr>
        <p:blipFill rotWithShape="1">
          <a:blip r:embed="rId5"/>
          <a:srcRect t="42150" b="15083"/>
          <a:stretch/>
        </p:blipFill>
        <p:spPr>
          <a:xfrm>
            <a:off x="87515" y="4105362"/>
            <a:ext cx="4056232" cy="307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descr="A picture containing text, diagram, line, screenshot&#10;&#10;Description automatically generated">
            <a:extLst>
              <a:ext uri="{FF2B5EF4-FFF2-40B4-BE49-F238E27FC236}">
                <a16:creationId xmlns:a16="http://schemas.microsoft.com/office/drawing/2014/main" id="{0E355548-E402-EED7-B6B3-87810DC65D31}"/>
              </a:ext>
            </a:extLst>
          </p:cNvPr>
          <p:cNvPicPr>
            <a:picLocks noChangeAspect="1"/>
          </p:cNvPicPr>
          <p:nvPr/>
        </p:nvPicPr>
        <p:blipFill rotWithShape="1">
          <a:blip r:embed="rId6"/>
          <a:srcRect l="49431" t="3628" r="2400" b="1818"/>
          <a:stretch/>
        </p:blipFill>
        <p:spPr>
          <a:xfrm>
            <a:off x="5428191" y="2065409"/>
            <a:ext cx="1039055" cy="1754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406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3BF1-C34B-5C51-ADC8-57A5DCD1283B}"/>
              </a:ext>
            </a:extLst>
          </p:cNvPr>
          <p:cNvSpPr>
            <a:spLocks noGrp="1"/>
          </p:cNvSpPr>
          <p:nvPr>
            <p:ph type="title"/>
          </p:nvPr>
        </p:nvSpPr>
        <p:spPr/>
        <p:txBody>
          <a:bodyPr/>
          <a:lstStyle/>
          <a:p>
            <a:pPr algn="ctr"/>
            <a:r>
              <a:rPr lang="en-US" sz="2800" b="1" dirty="0">
                <a:latin typeface="Calibri Light" panose="020F0302020204030204" pitchFamily="34" charset="0"/>
                <a:ea typeface="Calibri" panose="020F0502020204030204" pitchFamily="34" charset="0"/>
              </a:rPr>
              <a:t>Assuming heteroscedasticity </a:t>
            </a:r>
            <a:br>
              <a:rPr lang="en-US" sz="2800" b="1" dirty="0">
                <a:latin typeface="Calibri Light" panose="020F0302020204030204" pitchFamily="34" charset="0"/>
                <a:ea typeface="Calibri" panose="020F0502020204030204" pitchFamily="34" charset="0"/>
                <a:sym typeface="Roboto"/>
              </a:rPr>
            </a:br>
            <a:endParaRPr lang="en-US" dirty="0"/>
          </a:p>
        </p:txBody>
      </p:sp>
      <p:sp>
        <p:nvSpPr>
          <p:cNvPr id="3" name="Text Placeholder 2">
            <a:extLst>
              <a:ext uri="{FF2B5EF4-FFF2-40B4-BE49-F238E27FC236}">
                <a16:creationId xmlns:a16="http://schemas.microsoft.com/office/drawing/2014/main" id="{3BFF1708-8612-6994-8754-38D35F98E3F3}"/>
              </a:ext>
            </a:extLst>
          </p:cNvPr>
          <p:cNvSpPr>
            <a:spLocks noGrp="1"/>
          </p:cNvSpPr>
          <p:nvPr>
            <p:ph type="body" idx="1"/>
          </p:nvPr>
        </p:nvSpPr>
        <p:spPr>
          <a:xfrm>
            <a:off x="311700" y="2268415"/>
            <a:ext cx="4049285" cy="1377462"/>
          </a:xfrm>
        </p:spPr>
        <p:txBody>
          <a:bodyPr/>
          <a:lstStyle/>
          <a:p>
            <a:pPr marL="0" marR="0" lvl="0" indent="0" rtl="0">
              <a:lnSpc>
                <a:spcPct val="107000"/>
              </a:lnSpc>
              <a:spcBef>
                <a:spcPts val="0"/>
              </a:spcBef>
              <a:spcAft>
                <a:spcPts val="0"/>
              </a:spcAft>
              <a:buNone/>
            </a:pPr>
            <a:r>
              <a:rPr lang="en-US" sz="1000" b="1" kern="100" dirty="0">
                <a:effectLst/>
                <a:latin typeface="Times New Roman" panose="02020603050405020304" pitchFamily="18" charset="0"/>
                <a:ea typeface="Calibri" panose="020F0502020204030204" pitchFamily="34" charset="0"/>
                <a:cs typeface="Arial" panose="020B0604020202020204" pitchFamily="34" charset="0"/>
              </a:rPr>
              <a:t>Output:</a:t>
            </a:r>
          </a:p>
          <a:p>
            <a:pPr marL="171450" marR="0" lvl="0" indent="-171450" rtl="0">
              <a:lnSpc>
                <a:spcPct val="107000"/>
              </a:lnSpc>
              <a:spcBef>
                <a:spcPts val="0"/>
              </a:spcBef>
              <a:spcAft>
                <a:spcPts val="0"/>
              </a:spcAft>
              <a:buFont typeface="Arial" panose="020B0604020202020204" pitchFamily="34" charset="0"/>
              <a:buChar char="•"/>
            </a:pPr>
            <a:r>
              <a:rPr lang="en-US" sz="1000" kern="100" dirty="0">
                <a:effectLst/>
                <a:latin typeface="Times New Roman" panose="02020603050405020304" pitchFamily="18" charset="0"/>
                <a:ea typeface="Calibri" panose="020F0502020204030204" pitchFamily="34" charset="0"/>
                <a:cs typeface="Arial" panose="020B0604020202020204" pitchFamily="34" charset="0"/>
              </a:rPr>
              <a:t>Wilcoxon shows that the value of P-value(</a:t>
            </a:r>
            <a:r>
              <a:rPr lang="en-US" sz="1000" dirty="0">
                <a:effectLst/>
                <a:latin typeface="Times New Roman" panose="02020603050405020304" pitchFamily="18" charset="0"/>
                <a:ea typeface="Calibri" panose="020F0502020204030204" pitchFamily="34" charset="0"/>
              </a:rPr>
              <a:t>0.0312</a:t>
            </a:r>
            <a:r>
              <a:rPr lang="en-US" sz="1000" kern="100" dirty="0">
                <a:effectLst/>
                <a:latin typeface="Times New Roman" panose="02020603050405020304" pitchFamily="18" charset="0"/>
                <a:ea typeface="Calibri" panose="020F0502020204030204" pitchFamily="34" charset="0"/>
                <a:cs typeface="Arial" panose="020B0604020202020204" pitchFamily="34" charset="0"/>
              </a:rPr>
              <a:t>) is greater that alpha value (0.05) so we do have enough evidence to reject null hypothesis (data is normally distributed) and in support of alternative hypothesis(data is not normally distributed), </a:t>
            </a:r>
            <a:r>
              <a:rPr lang="en-US" sz="1000" dirty="0">
                <a:effectLst/>
                <a:latin typeface="Times New Roman" panose="02020603050405020304" pitchFamily="18" charset="0"/>
                <a:ea typeface="Calibri" panose="020F0502020204030204" pitchFamily="34" charset="0"/>
              </a:rPr>
              <a:t>this means that ADWG0021 is "different" in the group receiving Treatment A compared to the Treatment B</a:t>
            </a:r>
            <a:endParaRPr lang="en-US" sz="1000" dirty="0"/>
          </a:p>
        </p:txBody>
      </p:sp>
      <p:sp>
        <p:nvSpPr>
          <p:cNvPr id="6" name="TextBox 5">
            <a:extLst>
              <a:ext uri="{FF2B5EF4-FFF2-40B4-BE49-F238E27FC236}">
                <a16:creationId xmlns:a16="http://schemas.microsoft.com/office/drawing/2014/main" id="{4CE0E1BE-70FF-2C03-BCAF-397C59550C75}"/>
              </a:ext>
            </a:extLst>
          </p:cNvPr>
          <p:cNvSpPr txBox="1"/>
          <p:nvPr/>
        </p:nvSpPr>
        <p:spPr>
          <a:xfrm>
            <a:off x="234462" y="1256527"/>
            <a:ext cx="4407876" cy="861774"/>
          </a:xfrm>
          <a:prstGeom prst="rect">
            <a:avLst/>
          </a:prstGeom>
          <a:noFill/>
        </p:spPr>
        <p:txBody>
          <a:bodyPr wrap="square" rtlCol="0">
            <a:spAutoFit/>
          </a:bodyPr>
          <a:lstStyle/>
          <a:p>
            <a:r>
              <a:rPr lang="en-US" sz="1000" dirty="0">
                <a:latin typeface="Times New Roman" panose="02020603050405020304" pitchFamily="18" charset="0"/>
                <a:ea typeface="Calibri" panose="020F0502020204030204" pitchFamily="34" charset="0"/>
              </a:rPr>
              <a:t>So, w</a:t>
            </a:r>
            <a:r>
              <a:rPr lang="en-US" sz="1000" dirty="0">
                <a:effectLst/>
                <a:latin typeface="Times New Roman" panose="02020603050405020304" pitchFamily="18" charset="0"/>
                <a:ea typeface="Calibri" panose="020F0502020204030204" pitchFamily="34" charset="0"/>
              </a:rPr>
              <a:t>e have data of treatment A not normal and data of treatment B normal </a:t>
            </a:r>
          </a:p>
          <a:p>
            <a:r>
              <a:rPr lang="en-US" sz="1000" dirty="0">
                <a:latin typeface="Times New Roman" panose="02020603050405020304" pitchFamily="18" charset="0"/>
                <a:ea typeface="Calibri" panose="020F0502020204030204" pitchFamily="34" charset="0"/>
              </a:rPr>
              <a:t>Since, </a:t>
            </a:r>
            <a:r>
              <a:rPr lang="en-US" sz="1000" dirty="0">
                <a:effectLst/>
                <a:latin typeface="Times New Roman" panose="02020603050405020304" pitchFamily="18" charset="0"/>
                <a:ea typeface="Calibri" panose="020F0502020204030204" pitchFamily="34" charset="0"/>
              </a:rPr>
              <a:t>we have at least one of our data not normal, </a:t>
            </a:r>
            <a:r>
              <a:rPr lang="en-US" sz="1000" b="1" dirty="0">
                <a:effectLst/>
                <a:latin typeface="Times New Roman" panose="02020603050405020304" pitchFamily="18" charset="0"/>
                <a:ea typeface="Calibri" panose="020F0502020204030204" pitchFamily="34" charset="0"/>
              </a:rPr>
              <a:t>therefore, we assume that the data is not normally distributed</a:t>
            </a:r>
          </a:p>
          <a:p>
            <a:r>
              <a:rPr lang="en-US" sz="1000" dirty="0">
                <a:latin typeface="Times New Roman" panose="02020603050405020304" pitchFamily="18" charset="0"/>
                <a:ea typeface="Calibri" panose="020F0502020204030204" pitchFamily="34" charset="0"/>
              </a:rPr>
              <a:t>We will use Wilcoxon test as we assumed the data is heteroscedastic and data is not normal </a:t>
            </a:r>
            <a:endParaRPr lang="en-US" sz="1000" dirty="0"/>
          </a:p>
        </p:txBody>
      </p:sp>
      <p:sp>
        <p:nvSpPr>
          <p:cNvPr id="8" name="TextBox 7">
            <a:extLst>
              <a:ext uri="{FF2B5EF4-FFF2-40B4-BE49-F238E27FC236}">
                <a16:creationId xmlns:a16="http://schemas.microsoft.com/office/drawing/2014/main" id="{D56F3535-60B2-5BB8-55DB-6D6D11A2FB43}"/>
              </a:ext>
            </a:extLst>
          </p:cNvPr>
          <p:cNvSpPr txBox="1"/>
          <p:nvPr/>
        </p:nvSpPr>
        <p:spPr>
          <a:xfrm>
            <a:off x="4642338" y="1251627"/>
            <a:ext cx="1698808" cy="307777"/>
          </a:xfrm>
          <a:prstGeom prst="rect">
            <a:avLst/>
          </a:prstGeom>
          <a:noFill/>
        </p:spPr>
        <p:txBody>
          <a:bodyPr wrap="square" rtlCol="0">
            <a:spAutoFit/>
          </a:bodyPr>
          <a:lstStyle/>
          <a:p>
            <a:r>
              <a:rPr lang="en-US" dirty="0"/>
              <a:t>Code:</a:t>
            </a:r>
          </a:p>
        </p:txBody>
      </p:sp>
      <p:pic>
        <p:nvPicPr>
          <p:cNvPr id="10" name="Picture 9">
            <a:extLst>
              <a:ext uri="{FF2B5EF4-FFF2-40B4-BE49-F238E27FC236}">
                <a16:creationId xmlns:a16="http://schemas.microsoft.com/office/drawing/2014/main" id="{9247FB96-A40F-E751-7A3B-822884E6A0A9}"/>
              </a:ext>
            </a:extLst>
          </p:cNvPr>
          <p:cNvPicPr>
            <a:picLocks noChangeAspect="1"/>
          </p:cNvPicPr>
          <p:nvPr/>
        </p:nvPicPr>
        <p:blipFill>
          <a:blip r:embed="rId2"/>
          <a:stretch>
            <a:fillRect/>
          </a:stretch>
        </p:blipFill>
        <p:spPr>
          <a:xfrm>
            <a:off x="4745127" y="1635785"/>
            <a:ext cx="4312603" cy="398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picture containing text, font, screenshot, line&#10;&#10;Description automatically generated">
            <a:extLst>
              <a:ext uri="{FF2B5EF4-FFF2-40B4-BE49-F238E27FC236}">
                <a16:creationId xmlns:a16="http://schemas.microsoft.com/office/drawing/2014/main" id="{758B618D-D5D7-C0D3-D0B8-7624E8F0DC74}"/>
              </a:ext>
            </a:extLst>
          </p:cNvPr>
          <p:cNvPicPr>
            <a:picLocks noChangeAspect="1"/>
          </p:cNvPicPr>
          <p:nvPr/>
        </p:nvPicPr>
        <p:blipFill>
          <a:blip r:embed="rId3"/>
          <a:stretch>
            <a:fillRect/>
          </a:stretch>
        </p:blipFill>
        <p:spPr>
          <a:xfrm>
            <a:off x="399132" y="3742405"/>
            <a:ext cx="5426788" cy="798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7159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C3F63-E0F2-4AA2-459F-0891B33888BE}"/>
              </a:ext>
            </a:extLst>
          </p:cNvPr>
          <p:cNvSpPr>
            <a:spLocks noGrp="1"/>
          </p:cNvSpPr>
          <p:nvPr>
            <p:ph type="title"/>
          </p:nvPr>
        </p:nvSpPr>
        <p:spPr>
          <a:xfrm>
            <a:off x="158262" y="134815"/>
            <a:ext cx="8985738" cy="882910"/>
          </a:xfrm>
        </p:spPr>
        <p:txBody>
          <a:bodyPr/>
          <a:lstStyle/>
          <a:p>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Assess whether the previous test assumptions have been met for the test(</a:t>
            </a:r>
            <a:r>
              <a:rPr lang="en-US" sz="2800" b="1" dirty="0">
                <a:latin typeface="Times New Roman" panose="02020603050405020304" pitchFamily="18" charset="0"/>
                <a:ea typeface="Calibri" panose="020F0502020204030204" pitchFamily="34" charset="0"/>
                <a:cs typeface="Times New Roman" panose="02020603050405020304" pitchFamily="18" charset="0"/>
              </a:rPr>
              <a:t>heteroscedasticity</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sp>
        <p:nvSpPr>
          <p:cNvPr id="3" name="Text Placeholder 2">
            <a:extLst>
              <a:ext uri="{FF2B5EF4-FFF2-40B4-BE49-F238E27FC236}">
                <a16:creationId xmlns:a16="http://schemas.microsoft.com/office/drawing/2014/main" id="{8513CF6D-D27D-604A-64BF-C5FEAD61E445}"/>
              </a:ext>
            </a:extLst>
          </p:cNvPr>
          <p:cNvSpPr>
            <a:spLocks noGrp="1"/>
          </p:cNvSpPr>
          <p:nvPr>
            <p:ph type="body" idx="1"/>
          </p:nvPr>
        </p:nvSpPr>
        <p:spPr>
          <a:xfrm>
            <a:off x="311700" y="1606062"/>
            <a:ext cx="8750238" cy="720970"/>
          </a:xfrm>
        </p:spPr>
        <p:txBody>
          <a:bodyPr/>
          <a:lstStyle/>
          <a:p>
            <a:pPr marL="114300" indent="0">
              <a:buNone/>
            </a:pPr>
            <a:r>
              <a:rPr lang="en-US" sz="1200" dirty="0"/>
              <a:t>We use Wilcoxon to test if the data is heteroscedastic (different in variance) or not</a:t>
            </a:r>
          </a:p>
          <a:p>
            <a:pPr marL="114300" indent="0">
              <a:buNone/>
            </a:pPr>
            <a:r>
              <a:rPr lang="en-US" sz="1200" dirty="0"/>
              <a:t>Null hypothesis: data is heteroscedastic</a:t>
            </a:r>
          </a:p>
          <a:p>
            <a:pPr marL="114300" indent="0">
              <a:buNone/>
            </a:pPr>
            <a:r>
              <a:rPr lang="en-US" sz="1200" dirty="0"/>
              <a:t>Alternative  hypothesis : data is homoscedastic</a:t>
            </a:r>
          </a:p>
          <a:p>
            <a:pPr marL="114300" indent="0">
              <a:buNone/>
            </a:pPr>
            <a:endParaRPr lang="en-US" sz="1200" dirty="0"/>
          </a:p>
          <a:p>
            <a:pPr marL="114300" indent="0">
              <a:buNone/>
            </a:pPr>
            <a:endParaRPr lang="en-US" sz="1200" dirty="0"/>
          </a:p>
        </p:txBody>
      </p:sp>
      <p:sp>
        <p:nvSpPr>
          <p:cNvPr id="10" name="TextBox 9">
            <a:extLst>
              <a:ext uri="{FF2B5EF4-FFF2-40B4-BE49-F238E27FC236}">
                <a16:creationId xmlns:a16="http://schemas.microsoft.com/office/drawing/2014/main" id="{CA4264D9-170D-7F8A-DF24-E37EC6A1A409}"/>
              </a:ext>
            </a:extLst>
          </p:cNvPr>
          <p:cNvSpPr txBox="1"/>
          <p:nvPr/>
        </p:nvSpPr>
        <p:spPr>
          <a:xfrm>
            <a:off x="537368" y="3169507"/>
            <a:ext cx="4596863" cy="1384995"/>
          </a:xfrm>
          <a:prstGeom prst="rect">
            <a:avLst/>
          </a:prstGeom>
          <a:noFill/>
        </p:spPr>
        <p:txBody>
          <a:bodyPr wrap="square" rtlCol="0">
            <a:spAutoFit/>
          </a:bodyPr>
          <a:lstStyle/>
          <a:p>
            <a:r>
              <a:rPr lang="en-US" dirty="0"/>
              <a:t>Output:</a:t>
            </a:r>
          </a:p>
          <a:p>
            <a:r>
              <a:rPr lang="en-US" sz="1000" dirty="0"/>
              <a:t>Since P-value=0.03 which is smaller than alpha, so this means that </a:t>
            </a:r>
            <a:r>
              <a:rPr lang="en-US" sz="1000" dirty="0">
                <a:effectLst/>
                <a:latin typeface="Times New Roman" panose="02020603050405020304" pitchFamily="18" charset="0"/>
                <a:ea typeface="Calibri" panose="020F0502020204030204" pitchFamily="34" charset="0"/>
              </a:rPr>
              <a:t>that we do have enough evidence to reject the null hypothesis in support of alternative hypothesis which means that the variance of these groups is heteroscedastic. This means that the variance is heteroscedastic in this data not homoscedastic </a:t>
            </a:r>
          </a:p>
          <a:p>
            <a:r>
              <a:rPr lang="en-US" sz="1000" dirty="0">
                <a:latin typeface="Times New Roman" panose="02020603050405020304" pitchFamily="18" charset="0"/>
                <a:ea typeface="Calibri" panose="020F0502020204030204" pitchFamily="34" charset="0"/>
              </a:rPr>
              <a:t>Therefore, as a result of Wilcoxon and p-value ; </a:t>
            </a:r>
            <a:r>
              <a:rPr lang="en-US" sz="1000" b="1" dirty="0">
                <a:latin typeface="Times New Roman" panose="02020603050405020304" pitchFamily="18" charset="0"/>
                <a:ea typeface="Calibri" panose="020F0502020204030204" pitchFamily="34" charset="0"/>
              </a:rPr>
              <a:t>the test doesn't meet for the assumption.</a:t>
            </a:r>
          </a:p>
          <a:p>
            <a:endParaRPr lang="en-US" sz="1000" b="1" dirty="0"/>
          </a:p>
        </p:txBody>
      </p:sp>
      <p:pic>
        <p:nvPicPr>
          <p:cNvPr id="11" name="Picture 10" descr="A picture containing text, font, screenshot, line&#10;&#10;Description automatically generated">
            <a:extLst>
              <a:ext uri="{FF2B5EF4-FFF2-40B4-BE49-F238E27FC236}">
                <a16:creationId xmlns:a16="http://schemas.microsoft.com/office/drawing/2014/main" id="{8F345A70-FB73-9B25-F7A3-6B600964443A}"/>
              </a:ext>
            </a:extLst>
          </p:cNvPr>
          <p:cNvPicPr>
            <a:picLocks noChangeAspect="1"/>
          </p:cNvPicPr>
          <p:nvPr/>
        </p:nvPicPr>
        <p:blipFill>
          <a:blip r:embed="rId2"/>
          <a:stretch>
            <a:fillRect/>
          </a:stretch>
        </p:blipFill>
        <p:spPr>
          <a:xfrm>
            <a:off x="553203" y="2460101"/>
            <a:ext cx="4344779" cy="576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0196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2588-0AFC-8B6B-5A6D-75E0B91A36BC}"/>
              </a:ext>
            </a:extLst>
          </p:cNvPr>
          <p:cNvSpPr>
            <a:spLocks noGrp="1"/>
          </p:cNvSpPr>
          <p:nvPr>
            <p:ph type="title"/>
          </p:nvPr>
        </p:nvSpPr>
        <p:spPr>
          <a:xfrm>
            <a:off x="457200" y="498231"/>
            <a:ext cx="7429500" cy="359019"/>
          </a:xfrm>
        </p:spPr>
        <p:txBody>
          <a:bodyPr/>
          <a:lstStyle/>
          <a:p>
            <a:r>
              <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rPr>
              <a:t>3)</a:t>
            </a:r>
            <a:r>
              <a:rPr lang="en-US" sz="2800" b="1" dirty="0">
                <a:latin typeface="Calibri Light" panose="020F0302020204030204" pitchFamily="34" charset="0"/>
                <a:ea typeface="Calibri" panose="020F0502020204030204" pitchFamily="34" charset="0"/>
              </a:rPr>
              <a:t> performing post-hoc testing</a:t>
            </a:r>
            <a:br>
              <a:rPr lang="en-US" sz="2800" b="1" dirty="0">
                <a:latin typeface="Calibri Light" panose="020F0302020204030204" pitchFamily="34" charset="0"/>
                <a:ea typeface="Calibri" panose="020F0502020204030204" pitchFamily="34" charset="0"/>
                <a:sym typeface="Roboto"/>
              </a:rPr>
            </a:br>
            <a:endPar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endParaRPr>
          </a:p>
        </p:txBody>
      </p:sp>
      <p:sp>
        <p:nvSpPr>
          <p:cNvPr id="3" name="TextBox 2">
            <a:extLst>
              <a:ext uri="{FF2B5EF4-FFF2-40B4-BE49-F238E27FC236}">
                <a16:creationId xmlns:a16="http://schemas.microsoft.com/office/drawing/2014/main" id="{3C51590D-B207-E18F-4F01-BFF6A203BCBC}"/>
              </a:ext>
            </a:extLst>
          </p:cNvPr>
          <p:cNvSpPr txBox="1"/>
          <p:nvPr/>
        </p:nvSpPr>
        <p:spPr>
          <a:xfrm>
            <a:off x="111591" y="939101"/>
            <a:ext cx="8510731" cy="1785104"/>
          </a:xfrm>
          <a:prstGeom prst="rect">
            <a:avLst/>
          </a:prstGeom>
          <a:noFill/>
        </p:spPr>
        <p:txBody>
          <a:bodyPr wrap="square" rtlCol="0">
            <a:spAutoFit/>
          </a:bodyPr>
          <a:lstStyle/>
          <a:p>
            <a:r>
              <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First, we test the assumptions ( normality and homoscedastic) for all treatments (A,B,C,D,E)</a:t>
            </a:r>
          </a:p>
          <a:p>
            <a:r>
              <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1)Testing Normality using Q-Q plots , histograms, Shapiro-test for all treatments Results: As shown in (point 4) above we found that treatment A is not normally distributed(as p-value is smaller than alpha value) while the other treatments are normally distributed as all p-values of them are greater than Alpha value(0.05) that's why we don't have enough evidence to reject null hypothesis and in support of alternative hypothesis ,</a:t>
            </a:r>
            <a:r>
              <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 our data is normally distributed, and the treatments aren't different in ADWG0021</a:t>
            </a:r>
          </a:p>
          <a:p>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2)Then we test the other assumption(homoscedastic):Using Leven's test we concluded that our data is homoscedastic as p-value =0.898 which is </a:t>
            </a:r>
            <a:r>
              <a:rPr lang="en-US" sz="1000" b="1" dirty="0">
                <a:latin typeface="Times New Roman" panose="02020603050405020304" pitchFamily="18" charset="0"/>
                <a:cs typeface="Times New Roman" panose="02020603050405020304" pitchFamily="18" charset="0"/>
              </a:rPr>
              <a:t>greater than alpha(0.05) </a:t>
            </a:r>
            <a:r>
              <a:rPr lang="en-US" sz="1000" dirty="0">
                <a:latin typeface="Times New Roman" panose="02020603050405020304" pitchFamily="18" charset="0"/>
                <a:cs typeface="Times New Roman" panose="02020603050405020304" pitchFamily="18" charset="0"/>
              </a:rPr>
              <a:t>so we don't have enough evidence to reject </a:t>
            </a:r>
            <a:r>
              <a:rPr lang="en-US" sz="1000" b="1" dirty="0">
                <a:latin typeface="Times New Roman" panose="02020603050405020304" pitchFamily="18" charset="0"/>
                <a:cs typeface="Times New Roman" panose="02020603050405020304" pitchFamily="18" charset="0"/>
              </a:rPr>
              <a:t>null hypothesis(data is homoscedastic) </a:t>
            </a:r>
            <a:r>
              <a:rPr lang="en-US" sz="1000" dirty="0">
                <a:latin typeface="Times New Roman" panose="02020603050405020304" pitchFamily="18" charset="0"/>
                <a:cs typeface="Times New Roman" panose="02020603050405020304" pitchFamily="18" charset="0"/>
              </a:rPr>
              <a:t>in support of alternative hypothesis(</a:t>
            </a:r>
            <a:r>
              <a:rPr lang="en-US" sz="1000" b="1" dirty="0">
                <a:latin typeface="Times New Roman" panose="02020603050405020304" pitchFamily="18" charset="0"/>
                <a:cs typeface="Times New Roman" panose="02020603050405020304" pitchFamily="18" charset="0"/>
              </a:rPr>
              <a:t>heteroscedastic)</a:t>
            </a:r>
            <a:r>
              <a:rPr lang="en-US" sz="1000" dirty="0">
                <a:latin typeface="Times New Roman" panose="02020603050405020304" pitchFamily="18" charset="0"/>
                <a:cs typeface="Times New Roman" panose="02020603050405020304" pitchFamily="18" charset="0"/>
              </a:rPr>
              <a:t>.</a:t>
            </a:r>
          </a:p>
          <a:p>
            <a:r>
              <a:rPr lang="en-US" sz="1000" b="1" dirty="0">
                <a:effectLst/>
                <a:latin typeface="Times New Roman" panose="02020603050405020304" pitchFamily="18" charset="0"/>
                <a:ea typeface="Calibri" panose="020F0502020204030204" pitchFamily="34" charset="0"/>
              </a:rPr>
              <a:t>there is not enough evidence to prove that the variances of the ADWG0021 values are different across the five treatment groups.</a:t>
            </a:r>
            <a:endParaRPr lang="en-US" sz="1000" b="1"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CEF3C17-F569-8492-5B3C-AEC1031AC6CB}"/>
              </a:ext>
            </a:extLst>
          </p:cNvPr>
          <p:cNvSpPr txBox="1"/>
          <p:nvPr/>
        </p:nvSpPr>
        <p:spPr>
          <a:xfrm>
            <a:off x="204267" y="3125531"/>
            <a:ext cx="691215" cy="307777"/>
          </a:xfrm>
          <a:prstGeom prst="rect">
            <a:avLst/>
          </a:prstGeom>
          <a:noFill/>
        </p:spPr>
        <p:txBody>
          <a:bodyPr wrap="none" rtlCol="0">
            <a:spAutoFit/>
          </a:bodyPr>
          <a:lstStyle/>
          <a:p>
            <a:r>
              <a:rPr lang="en-US" b="1" dirty="0"/>
              <a:t>Code:</a:t>
            </a:r>
          </a:p>
        </p:txBody>
      </p:sp>
      <p:pic>
        <p:nvPicPr>
          <p:cNvPr id="8" name="Picture 7">
            <a:extLst>
              <a:ext uri="{FF2B5EF4-FFF2-40B4-BE49-F238E27FC236}">
                <a16:creationId xmlns:a16="http://schemas.microsoft.com/office/drawing/2014/main" id="{33C5C28E-6504-60D4-1A84-E75FA803C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13" y="3686622"/>
            <a:ext cx="4668520" cy="735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2214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2588-0AFC-8B6B-5A6D-75E0B91A36BC}"/>
              </a:ext>
            </a:extLst>
          </p:cNvPr>
          <p:cNvSpPr>
            <a:spLocks noGrp="1"/>
          </p:cNvSpPr>
          <p:nvPr>
            <p:ph type="title"/>
          </p:nvPr>
        </p:nvSpPr>
        <p:spPr>
          <a:xfrm>
            <a:off x="457200" y="498231"/>
            <a:ext cx="7429500" cy="359019"/>
          </a:xfrm>
        </p:spPr>
        <p:txBody>
          <a:bodyPr/>
          <a:lstStyle/>
          <a:p>
            <a:r>
              <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rPr>
              <a:t>3)</a:t>
            </a:r>
            <a:r>
              <a:rPr lang="en-US" sz="2800" b="1" dirty="0">
                <a:latin typeface="Calibri Light" panose="020F0302020204030204" pitchFamily="34" charset="0"/>
                <a:ea typeface="Calibri" panose="020F0502020204030204" pitchFamily="34" charset="0"/>
              </a:rPr>
              <a:t> performing post-hoc testing</a:t>
            </a:r>
            <a:br>
              <a:rPr lang="en-US" sz="2800" b="1" dirty="0">
                <a:latin typeface="Calibri Light" panose="020F0302020204030204" pitchFamily="34" charset="0"/>
                <a:ea typeface="Calibri" panose="020F0502020204030204" pitchFamily="34" charset="0"/>
                <a:sym typeface="Roboto"/>
              </a:rPr>
            </a:br>
            <a:endPar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endParaRPr>
          </a:p>
        </p:txBody>
      </p:sp>
      <p:sp>
        <p:nvSpPr>
          <p:cNvPr id="3" name="TextBox 2">
            <a:extLst>
              <a:ext uri="{FF2B5EF4-FFF2-40B4-BE49-F238E27FC236}">
                <a16:creationId xmlns:a16="http://schemas.microsoft.com/office/drawing/2014/main" id="{3C51590D-B207-E18F-4F01-BFF6A203BCBC}"/>
              </a:ext>
            </a:extLst>
          </p:cNvPr>
          <p:cNvSpPr txBox="1"/>
          <p:nvPr/>
        </p:nvSpPr>
        <p:spPr>
          <a:xfrm>
            <a:off x="111591" y="939101"/>
            <a:ext cx="8979655" cy="1332673"/>
          </a:xfrm>
          <a:prstGeom prst="rect">
            <a:avLst/>
          </a:prstGeom>
          <a:noFill/>
        </p:spPr>
        <p:txBody>
          <a:bodyPr wrap="square" rtlCol="0">
            <a:spAutoFit/>
          </a:bodyPr>
          <a:lstStyle/>
          <a:p>
            <a:r>
              <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After testing assumptions(normality and homoscedasticity) we will see if our assumptions have met for the test or not:</a:t>
            </a:r>
            <a:r>
              <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Using Anova-test and post-hoc (performing Tukey's honest test) assuming normality and homoscedasticity</a:t>
            </a:r>
          </a:p>
          <a:p>
            <a:pPr marL="0" marR="275590" algn="just">
              <a:lnSpc>
                <a:spcPct val="102000"/>
              </a:lnSpc>
              <a:spcBef>
                <a:spcPts val="40"/>
              </a:spcBef>
              <a:spcAft>
                <a:spcPts val="0"/>
              </a:spcAft>
            </a:pPr>
            <a:r>
              <a:rPr lang="en-US" sz="1000" dirty="0">
                <a:effectLst/>
                <a:latin typeface="Times New Roman" panose="02020603050405020304" pitchFamily="18" charset="0"/>
                <a:ea typeface="Calibri" panose="020F0502020204030204" pitchFamily="34" charset="0"/>
              </a:rPr>
              <a:t>Anova test is a statistical formula used to </a:t>
            </a:r>
            <a:r>
              <a:rPr lang="en-US" sz="1000" b="1" dirty="0">
                <a:effectLst/>
                <a:latin typeface="Times New Roman" panose="02020603050405020304" pitchFamily="18" charset="0"/>
                <a:ea typeface="Calibri" panose="020F0502020204030204" pitchFamily="34" charset="0"/>
              </a:rPr>
              <a:t>compare variances across the means (or average) of different grou</a:t>
            </a:r>
            <a:r>
              <a:rPr lang="en-US" sz="1000" b="1" dirty="0">
                <a:effectLst/>
                <a:latin typeface="Calibri" panose="020F0502020204030204" pitchFamily="34" charset="0"/>
                <a:ea typeface="Calibri" panose="020F0502020204030204" pitchFamily="34" charset="0"/>
              </a:rPr>
              <a:t>ps.</a:t>
            </a:r>
          </a:p>
          <a:p>
            <a:pPr marL="0" marR="275590" algn="just">
              <a:lnSpc>
                <a:spcPct val="102000"/>
              </a:lnSpc>
              <a:spcBef>
                <a:spcPts val="40"/>
              </a:spcBef>
              <a:spcAft>
                <a:spcPts val="0"/>
              </a:spcAft>
            </a:pPr>
            <a:r>
              <a:rPr lang="en-US" sz="1000" dirty="0">
                <a:effectLst/>
                <a:latin typeface="Times New Roman" panose="02020603050405020304" pitchFamily="18" charset="0"/>
                <a:ea typeface="Calibri" panose="020F0502020204030204" pitchFamily="34" charset="0"/>
              </a:rPr>
              <a:t>The </a:t>
            </a:r>
            <a:r>
              <a:rPr lang="en-US" sz="1000" dirty="0" err="1">
                <a:effectLst/>
                <a:latin typeface="Times New Roman" panose="02020603050405020304" pitchFamily="18" charset="0"/>
                <a:ea typeface="Calibri" panose="020F0502020204030204" pitchFamily="34" charset="0"/>
              </a:rPr>
              <a:t>aov</a:t>
            </a:r>
            <a:r>
              <a:rPr lang="en-US" sz="1000" dirty="0">
                <a:effectLst/>
                <a:latin typeface="Times New Roman" panose="02020603050405020304" pitchFamily="18" charset="0"/>
                <a:ea typeface="Calibri" panose="020F0502020204030204" pitchFamily="34" charset="0"/>
              </a:rPr>
              <a:t>() function is used to fit an ANOVA model.</a:t>
            </a:r>
            <a:endParaRPr lang="en-US" sz="1000" dirty="0">
              <a:effectLst/>
              <a:latin typeface="Calibri" panose="020F0502020204030204" pitchFamily="34" charset="0"/>
              <a:ea typeface="Calibri" panose="020F0502020204030204" pitchFamily="34" charset="0"/>
            </a:endParaRPr>
          </a:p>
          <a:p>
            <a:pPr marL="0" marR="275590" algn="just">
              <a:lnSpc>
                <a:spcPct val="102000"/>
              </a:lnSpc>
              <a:spcBef>
                <a:spcPts val="40"/>
              </a:spcBef>
              <a:spcAft>
                <a:spcPts val="0"/>
              </a:spcAft>
            </a:pPr>
            <a:r>
              <a:rPr lang="en-US" sz="1000" dirty="0">
                <a:effectLst/>
                <a:latin typeface="Times New Roman" panose="02020603050405020304" pitchFamily="18" charset="0"/>
                <a:ea typeface="Calibri" panose="020F0502020204030204" pitchFamily="34" charset="0"/>
              </a:rPr>
              <a:t>Anova Model produces a summary of the ANOVA model. </a:t>
            </a:r>
            <a:endParaRPr lang="en-US" sz="1000" dirty="0">
              <a:effectLst/>
              <a:latin typeface="Calibri" panose="020F0502020204030204" pitchFamily="34" charset="0"/>
              <a:ea typeface="Calibri" panose="020F0502020204030204" pitchFamily="34" charset="0"/>
            </a:endParaRPr>
          </a:p>
          <a:p>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CEF3C17-F569-8492-5B3C-AEC1031AC6CB}"/>
              </a:ext>
            </a:extLst>
          </p:cNvPr>
          <p:cNvSpPr txBox="1"/>
          <p:nvPr/>
        </p:nvSpPr>
        <p:spPr>
          <a:xfrm>
            <a:off x="176070" y="1962010"/>
            <a:ext cx="691215" cy="307777"/>
          </a:xfrm>
          <a:prstGeom prst="rect">
            <a:avLst/>
          </a:prstGeom>
          <a:noFill/>
        </p:spPr>
        <p:txBody>
          <a:bodyPr wrap="none" rtlCol="0">
            <a:spAutoFit/>
          </a:bodyPr>
          <a:lstStyle/>
          <a:p>
            <a:r>
              <a:rPr lang="en-US" b="1" dirty="0"/>
              <a:t>Code:</a:t>
            </a:r>
          </a:p>
        </p:txBody>
      </p:sp>
      <p:pic>
        <p:nvPicPr>
          <p:cNvPr id="7" name="Picture 6">
            <a:extLst>
              <a:ext uri="{FF2B5EF4-FFF2-40B4-BE49-F238E27FC236}">
                <a16:creationId xmlns:a16="http://schemas.microsoft.com/office/drawing/2014/main" id="{B89ED412-3387-49E8-E6A2-DDE359FDA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70" y="2433416"/>
            <a:ext cx="3088640" cy="488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67FE6E7-C98B-2CC5-3188-F1B1DBDCBE5E}"/>
              </a:ext>
            </a:extLst>
          </p:cNvPr>
          <p:cNvSpPr txBox="1"/>
          <p:nvPr/>
        </p:nvSpPr>
        <p:spPr>
          <a:xfrm>
            <a:off x="3952419" y="1953399"/>
            <a:ext cx="829073" cy="307777"/>
          </a:xfrm>
          <a:prstGeom prst="rect">
            <a:avLst/>
          </a:prstGeom>
          <a:noFill/>
        </p:spPr>
        <p:txBody>
          <a:bodyPr wrap="none" rtlCol="0">
            <a:spAutoFit/>
          </a:bodyPr>
          <a:lstStyle/>
          <a:p>
            <a:r>
              <a:rPr lang="en-US" b="1" dirty="0"/>
              <a:t>Output:</a:t>
            </a:r>
          </a:p>
        </p:txBody>
      </p:sp>
      <p:pic>
        <p:nvPicPr>
          <p:cNvPr id="10" name="Picture 9" descr="A picture containing text, font, screenshot, line&#10;&#10;Description automatically generated">
            <a:extLst>
              <a:ext uri="{FF2B5EF4-FFF2-40B4-BE49-F238E27FC236}">
                <a16:creationId xmlns:a16="http://schemas.microsoft.com/office/drawing/2014/main" id="{E2B6164E-2932-CD62-EC57-668522601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769" y="2310888"/>
            <a:ext cx="3703320" cy="769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86DF92D8-A039-7A86-C1D9-7CC5541FB3D8}"/>
              </a:ext>
            </a:extLst>
          </p:cNvPr>
          <p:cNvSpPr txBox="1"/>
          <p:nvPr/>
        </p:nvSpPr>
        <p:spPr>
          <a:xfrm>
            <a:off x="176070" y="4204399"/>
            <a:ext cx="8704161" cy="553998"/>
          </a:xfrm>
          <a:prstGeom prst="rect">
            <a:avLst/>
          </a:prstGeom>
          <a:noFill/>
        </p:spPr>
        <p:txBody>
          <a:bodyPr wrap="square" rtlCol="0">
            <a:spAutoFit/>
          </a:bodyPr>
          <a:lstStyle/>
          <a:p>
            <a:r>
              <a:rPr lang="en-US" sz="1000" b="1" dirty="0">
                <a:latin typeface="Times New Roman" panose="02020603050405020304" pitchFamily="18" charset="0"/>
                <a:ea typeface="Calibri" panose="020F0502020204030204" pitchFamily="34" charset="0"/>
              </a:rPr>
              <a:t>R</a:t>
            </a:r>
            <a:r>
              <a:rPr lang="en-US" sz="1000" b="1" dirty="0">
                <a:effectLst/>
                <a:latin typeface="Times New Roman" panose="02020603050405020304" pitchFamily="18" charset="0"/>
                <a:ea typeface="Calibri" panose="020F0502020204030204" pitchFamily="34" charset="0"/>
              </a:rPr>
              <a:t>esult of </a:t>
            </a:r>
            <a:r>
              <a:rPr lang="en-US" sz="1000" b="1" dirty="0">
                <a:latin typeface="Times New Roman" panose="02020603050405020304" pitchFamily="18" charset="0"/>
                <a:ea typeface="Calibri" panose="020F0502020204030204" pitchFamily="34" charset="0"/>
              </a:rPr>
              <a:t>A</a:t>
            </a:r>
            <a:r>
              <a:rPr lang="en-US" sz="1000" b="1" dirty="0">
                <a:effectLst/>
                <a:latin typeface="Times New Roman" panose="02020603050405020304" pitchFamily="18" charset="0"/>
                <a:ea typeface="Calibri" panose="020F0502020204030204" pitchFamily="34" charset="0"/>
              </a:rPr>
              <a:t>nova test is p-value(0.101) &gt; alpha value(0.05) so, we don't have enough evidence to reject the null hypothesis this indicates that they have same variance , therefore we can state that they are homoscedastic, and</a:t>
            </a:r>
            <a:r>
              <a:rPr lang="en-US" sz="1000" dirty="0">
                <a:effectLst/>
                <a:latin typeface="Times New Roman" panose="02020603050405020304" pitchFamily="18" charset="0"/>
                <a:ea typeface="Calibri" panose="020F0502020204030204" pitchFamily="34" charset="0"/>
              </a:rPr>
              <a:t> </a:t>
            </a:r>
            <a:r>
              <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treatments aren't different in ADWG0021.</a:t>
            </a:r>
            <a:endParaRPr lang="en-US" sz="1000" b="1" dirty="0">
              <a:effectLst/>
              <a:latin typeface="Calibri" panose="020F0502020204030204" pitchFamily="34" charset="0"/>
              <a:ea typeface="Calibri" panose="020F0502020204030204" pitchFamily="34" charset="0"/>
            </a:endParaRPr>
          </a:p>
          <a:p>
            <a:endParaRPr lang="en-US" sz="1000" dirty="0"/>
          </a:p>
        </p:txBody>
      </p:sp>
      <p:pic>
        <p:nvPicPr>
          <p:cNvPr id="12" name="Picture 11" descr="A black text on a white background&#10;&#10;Description automatically generated with low confidence">
            <a:extLst>
              <a:ext uri="{FF2B5EF4-FFF2-40B4-BE49-F238E27FC236}">
                <a16:creationId xmlns:a16="http://schemas.microsoft.com/office/drawing/2014/main" id="{386E81BD-1ED0-6BA2-8C74-762A51E41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769" y="3286072"/>
            <a:ext cx="4663440" cy="510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300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2588-0AFC-8B6B-5A6D-75E0B91A36BC}"/>
              </a:ext>
            </a:extLst>
          </p:cNvPr>
          <p:cNvSpPr>
            <a:spLocks noGrp="1"/>
          </p:cNvSpPr>
          <p:nvPr>
            <p:ph type="title"/>
          </p:nvPr>
        </p:nvSpPr>
        <p:spPr>
          <a:xfrm>
            <a:off x="457200" y="498231"/>
            <a:ext cx="7429500" cy="359019"/>
          </a:xfrm>
        </p:spPr>
        <p:txBody>
          <a:bodyPr/>
          <a:lstStyle/>
          <a:p>
            <a:r>
              <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rPr>
              <a:t>3)</a:t>
            </a:r>
            <a:r>
              <a:rPr lang="en-US" sz="2800" b="1" dirty="0">
                <a:latin typeface="Calibri Light" panose="020F0302020204030204" pitchFamily="34" charset="0"/>
                <a:ea typeface="Calibri" panose="020F0502020204030204" pitchFamily="34" charset="0"/>
              </a:rPr>
              <a:t> performing post-hoc testing</a:t>
            </a:r>
            <a:br>
              <a:rPr lang="en-US" sz="2800" b="1" dirty="0">
                <a:latin typeface="Calibri Light" panose="020F0302020204030204" pitchFamily="34" charset="0"/>
                <a:ea typeface="Calibri" panose="020F0502020204030204" pitchFamily="34" charset="0"/>
                <a:sym typeface="Roboto"/>
              </a:rPr>
            </a:br>
            <a:endPar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endParaRPr>
          </a:p>
        </p:txBody>
      </p:sp>
      <p:sp>
        <p:nvSpPr>
          <p:cNvPr id="3" name="TextBox 2">
            <a:extLst>
              <a:ext uri="{FF2B5EF4-FFF2-40B4-BE49-F238E27FC236}">
                <a16:creationId xmlns:a16="http://schemas.microsoft.com/office/drawing/2014/main" id="{3C51590D-B207-E18F-4F01-BFF6A203BCBC}"/>
              </a:ext>
            </a:extLst>
          </p:cNvPr>
          <p:cNvSpPr txBox="1"/>
          <p:nvPr/>
        </p:nvSpPr>
        <p:spPr>
          <a:xfrm>
            <a:off x="111591" y="939101"/>
            <a:ext cx="8979655" cy="861774"/>
          </a:xfrm>
          <a:prstGeom prst="rect">
            <a:avLst/>
          </a:prstGeom>
          <a:noFill/>
        </p:spPr>
        <p:txBody>
          <a:bodyPr wrap="square" rtlCol="0">
            <a:spAutoFit/>
          </a:bodyPr>
          <a:lstStyle/>
          <a:p>
            <a:r>
              <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After testing assumptions(normality and homoscedasticity) we will see if our assumptions have met for the test or not: After doing </a:t>
            </a:r>
            <a:r>
              <a:rPr lang="en-US" sz="1000" b="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anova</a:t>
            </a:r>
            <a:r>
              <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test we apply post-hoc using Tukey’s-test and </a:t>
            </a:r>
            <a:r>
              <a:rPr lang="en-US" sz="1000" b="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dunn</a:t>
            </a:r>
            <a:r>
              <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test</a:t>
            </a:r>
            <a:endParaRPr lang="en-US" sz="1000" dirty="0">
              <a:effectLst/>
              <a:latin typeface="Calibri" panose="020F0502020204030204" pitchFamily="34" charset="0"/>
              <a:ea typeface="Calibri" panose="020F0502020204030204" pitchFamily="34" charset="0"/>
            </a:endParaRPr>
          </a:p>
          <a:p>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CEF3C17-F569-8492-5B3C-AEC1031AC6CB}"/>
              </a:ext>
            </a:extLst>
          </p:cNvPr>
          <p:cNvSpPr txBox="1"/>
          <p:nvPr/>
        </p:nvSpPr>
        <p:spPr>
          <a:xfrm>
            <a:off x="176070" y="1453574"/>
            <a:ext cx="691215" cy="307777"/>
          </a:xfrm>
          <a:prstGeom prst="rect">
            <a:avLst/>
          </a:prstGeom>
          <a:noFill/>
        </p:spPr>
        <p:txBody>
          <a:bodyPr wrap="none" rtlCol="0">
            <a:spAutoFit/>
          </a:bodyPr>
          <a:lstStyle/>
          <a:p>
            <a:r>
              <a:rPr lang="en-US" b="1" dirty="0"/>
              <a:t>Code:</a:t>
            </a:r>
          </a:p>
        </p:txBody>
      </p:sp>
      <p:sp>
        <p:nvSpPr>
          <p:cNvPr id="9" name="TextBox 8">
            <a:extLst>
              <a:ext uri="{FF2B5EF4-FFF2-40B4-BE49-F238E27FC236}">
                <a16:creationId xmlns:a16="http://schemas.microsoft.com/office/drawing/2014/main" id="{D67FE6E7-C98B-2CC5-3188-F1B1DBDCBE5E}"/>
              </a:ext>
            </a:extLst>
          </p:cNvPr>
          <p:cNvSpPr txBox="1"/>
          <p:nvPr/>
        </p:nvSpPr>
        <p:spPr>
          <a:xfrm>
            <a:off x="236203" y="3703472"/>
            <a:ext cx="829073" cy="307777"/>
          </a:xfrm>
          <a:prstGeom prst="rect">
            <a:avLst/>
          </a:prstGeom>
          <a:noFill/>
        </p:spPr>
        <p:txBody>
          <a:bodyPr wrap="none" rtlCol="0">
            <a:spAutoFit/>
          </a:bodyPr>
          <a:lstStyle/>
          <a:p>
            <a:r>
              <a:rPr lang="en-US" b="1" dirty="0"/>
              <a:t>Output:</a:t>
            </a:r>
          </a:p>
        </p:txBody>
      </p:sp>
      <p:sp>
        <p:nvSpPr>
          <p:cNvPr id="11" name="TextBox 10">
            <a:extLst>
              <a:ext uri="{FF2B5EF4-FFF2-40B4-BE49-F238E27FC236}">
                <a16:creationId xmlns:a16="http://schemas.microsoft.com/office/drawing/2014/main" id="{86DF92D8-A039-7A86-C1D9-7CC5541FB3D8}"/>
              </a:ext>
            </a:extLst>
          </p:cNvPr>
          <p:cNvSpPr txBox="1"/>
          <p:nvPr/>
        </p:nvSpPr>
        <p:spPr>
          <a:xfrm>
            <a:off x="176071" y="4081307"/>
            <a:ext cx="6881221" cy="874085"/>
          </a:xfrm>
          <a:prstGeom prst="rect">
            <a:avLst/>
          </a:prstGeom>
          <a:noFill/>
        </p:spPr>
        <p:txBody>
          <a:bodyPr wrap="square" rtlCol="0">
            <a:spAutoFit/>
          </a:bodyPr>
          <a:lstStyle/>
          <a:p>
            <a:pPr marL="0" marR="275590" algn="just">
              <a:lnSpc>
                <a:spcPct val="102000"/>
              </a:lnSpc>
              <a:spcBef>
                <a:spcPts val="40"/>
              </a:spcBef>
              <a:spcAft>
                <a:spcPts val="0"/>
              </a:spcAft>
            </a:pPr>
            <a:r>
              <a:rPr lang="en-US" sz="1000" b="1" dirty="0">
                <a:effectLst/>
                <a:latin typeface="Times New Roman" panose="02020603050405020304" pitchFamily="18" charset="0"/>
                <a:ea typeface="Calibri" panose="020F0502020204030204" pitchFamily="34" charset="0"/>
              </a:rPr>
              <a:t>The output of the </a:t>
            </a:r>
            <a:r>
              <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Tukey’s-test </a:t>
            </a:r>
            <a:r>
              <a:rPr lang="en-US" sz="1000" b="1" dirty="0">
                <a:effectLst/>
                <a:latin typeface="Times New Roman" panose="02020603050405020304" pitchFamily="18" charset="0"/>
                <a:ea typeface="Calibri" panose="020F0502020204030204" pitchFamily="34" charset="0"/>
              </a:rPr>
              <a:t>display a table of comparisons between each pair of levels of Treatment, along with the difference between the means, the standard error, the adjusted p-value, and the 95% confidence interval for the difference, But post-hoc tests can increase the chance of making a Type I error (rejecting the null hypothesis when it is true).</a:t>
            </a:r>
            <a:endParaRPr lang="en-US" sz="1000" dirty="0">
              <a:effectLst/>
              <a:latin typeface="Calibri" panose="020F0502020204030204" pitchFamily="34" charset="0"/>
              <a:ea typeface="Calibri" panose="020F0502020204030204" pitchFamily="34" charset="0"/>
            </a:endParaRPr>
          </a:p>
          <a:p>
            <a:endParaRPr lang="en-US" sz="1000" dirty="0"/>
          </a:p>
        </p:txBody>
      </p:sp>
      <p:pic>
        <p:nvPicPr>
          <p:cNvPr id="4" name="Picture 3">
            <a:extLst>
              <a:ext uri="{FF2B5EF4-FFF2-40B4-BE49-F238E27FC236}">
                <a16:creationId xmlns:a16="http://schemas.microsoft.com/office/drawing/2014/main" id="{E6FD6577-6619-1780-FF40-5E804327B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42" y="1800875"/>
            <a:ext cx="2474889" cy="1709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2700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2588-0AFC-8B6B-5A6D-75E0B91A36BC}"/>
              </a:ext>
            </a:extLst>
          </p:cNvPr>
          <p:cNvSpPr>
            <a:spLocks noGrp="1"/>
          </p:cNvSpPr>
          <p:nvPr>
            <p:ph type="title"/>
          </p:nvPr>
        </p:nvSpPr>
        <p:spPr>
          <a:xfrm>
            <a:off x="457200" y="498231"/>
            <a:ext cx="7429500" cy="359019"/>
          </a:xfrm>
        </p:spPr>
        <p:txBody>
          <a:bodyPr/>
          <a:lstStyle/>
          <a:p>
            <a:r>
              <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rPr>
              <a:t>3)</a:t>
            </a:r>
            <a:r>
              <a:rPr lang="en-US" sz="2800" b="1" dirty="0">
                <a:latin typeface="Calibri Light" panose="020F0302020204030204" pitchFamily="34" charset="0"/>
                <a:ea typeface="Calibri" panose="020F0502020204030204" pitchFamily="34" charset="0"/>
              </a:rPr>
              <a:t> performing post-hoc testing</a:t>
            </a:r>
            <a:br>
              <a:rPr lang="en-US" sz="2800" b="1" dirty="0">
                <a:latin typeface="Calibri Light" panose="020F0302020204030204" pitchFamily="34" charset="0"/>
                <a:ea typeface="Calibri" panose="020F0502020204030204" pitchFamily="34" charset="0"/>
                <a:sym typeface="Roboto"/>
              </a:rPr>
            </a:br>
            <a:endParaRPr lang="en-US" sz="2800" b="1"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Fira Sans Extra Condensed SemiBold"/>
            </a:endParaRPr>
          </a:p>
        </p:txBody>
      </p:sp>
      <p:sp>
        <p:nvSpPr>
          <p:cNvPr id="3" name="TextBox 2">
            <a:extLst>
              <a:ext uri="{FF2B5EF4-FFF2-40B4-BE49-F238E27FC236}">
                <a16:creationId xmlns:a16="http://schemas.microsoft.com/office/drawing/2014/main" id="{3C51590D-B207-E18F-4F01-BFF6A203BCBC}"/>
              </a:ext>
            </a:extLst>
          </p:cNvPr>
          <p:cNvSpPr txBox="1"/>
          <p:nvPr/>
        </p:nvSpPr>
        <p:spPr>
          <a:xfrm>
            <a:off x="111592" y="939102"/>
            <a:ext cx="7660808" cy="1150443"/>
          </a:xfrm>
          <a:prstGeom prst="rect">
            <a:avLst/>
          </a:prstGeom>
          <a:noFill/>
        </p:spPr>
        <p:txBody>
          <a:bodyPr wrap="square" rtlCol="0">
            <a:spAutoFit/>
          </a:bodyPr>
          <a:lstStyle/>
          <a:p>
            <a:pPr marL="0" marR="275590" algn="just">
              <a:lnSpc>
                <a:spcPct val="102000"/>
              </a:lnSpc>
              <a:spcBef>
                <a:spcPts val="40"/>
              </a:spcBef>
              <a:spcAft>
                <a:spcPts val="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We used the Bonferroni correction method to account for multiple comparisons , also results were not significant, so we used pairwise t-test.</a:t>
            </a:r>
          </a:p>
          <a:p>
            <a:pPr marL="0" marR="275590" algn="just">
              <a:lnSpc>
                <a:spcPct val="102000"/>
              </a:lnSpc>
              <a:spcBef>
                <a:spcPts val="4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CEF3C17-F569-8492-5B3C-AEC1031AC6CB}"/>
              </a:ext>
            </a:extLst>
          </p:cNvPr>
          <p:cNvSpPr txBox="1"/>
          <p:nvPr/>
        </p:nvSpPr>
        <p:spPr>
          <a:xfrm>
            <a:off x="236204" y="1442680"/>
            <a:ext cx="691215" cy="307777"/>
          </a:xfrm>
          <a:prstGeom prst="rect">
            <a:avLst/>
          </a:prstGeom>
          <a:noFill/>
        </p:spPr>
        <p:txBody>
          <a:bodyPr wrap="none" rtlCol="0">
            <a:spAutoFit/>
          </a:bodyPr>
          <a:lstStyle/>
          <a:p>
            <a:r>
              <a:rPr lang="en-US" b="1" dirty="0"/>
              <a:t>Code:</a:t>
            </a:r>
          </a:p>
        </p:txBody>
      </p:sp>
      <p:sp>
        <p:nvSpPr>
          <p:cNvPr id="9" name="TextBox 8">
            <a:extLst>
              <a:ext uri="{FF2B5EF4-FFF2-40B4-BE49-F238E27FC236}">
                <a16:creationId xmlns:a16="http://schemas.microsoft.com/office/drawing/2014/main" id="{D67FE6E7-C98B-2CC5-3188-F1B1DBDCBE5E}"/>
              </a:ext>
            </a:extLst>
          </p:cNvPr>
          <p:cNvSpPr txBox="1"/>
          <p:nvPr/>
        </p:nvSpPr>
        <p:spPr>
          <a:xfrm>
            <a:off x="5795319" y="2417861"/>
            <a:ext cx="829073" cy="307777"/>
          </a:xfrm>
          <a:prstGeom prst="rect">
            <a:avLst/>
          </a:prstGeom>
          <a:noFill/>
        </p:spPr>
        <p:txBody>
          <a:bodyPr wrap="none" rtlCol="0">
            <a:spAutoFit/>
          </a:bodyPr>
          <a:lstStyle/>
          <a:p>
            <a:r>
              <a:rPr lang="en-US" b="1" dirty="0"/>
              <a:t>Output:</a:t>
            </a:r>
          </a:p>
        </p:txBody>
      </p:sp>
      <p:sp>
        <p:nvSpPr>
          <p:cNvPr id="11" name="TextBox 10">
            <a:extLst>
              <a:ext uri="{FF2B5EF4-FFF2-40B4-BE49-F238E27FC236}">
                <a16:creationId xmlns:a16="http://schemas.microsoft.com/office/drawing/2014/main" id="{86DF92D8-A039-7A86-C1D9-7CC5541FB3D8}"/>
              </a:ext>
            </a:extLst>
          </p:cNvPr>
          <p:cNvSpPr txBox="1"/>
          <p:nvPr/>
        </p:nvSpPr>
        <p:spPr>
          <a:xfrm>
            <a:off x="160637" y="2571751"/>
            <a:ext cx="5257801" cy="2600712"/>
          </a:xfrm>
          <a:prstGeom prst="rect">
            <a:avLst/>
          </a:prstGeom>
          <a:noFill/>
        </p:spPr>
        <p:txBody>
          <a:bodyPr wrap="square" rtlCol="0">
            <a:spAutoFit/>
          </a:bodyPr>
          <a:lstStyle/>
          <a:p>
            <a:pPr marL="0" marR="275590" algn="just">
              <a:lnSpc>
                <a:spcPct val="102000"/>
              </a:lnSpc>
              <a:spcBef>
                <a:spcPts val="40"/>
              </a:spcBef>
              <a:spcAft>
                <a:spcPts val="0"/>
              </a:spcAft>
            </a:pPr>
            <a:r>
              <a:rPr lang="en-US" sz="1000" b="1" dirty="0">
                <a:effectLst/>
                <a:latin typeface="Times New Roman" panose="02020603050405020304" pitchFamily="18" charset="0"/>
                <a:ea typeface="Calibri" panose="020F0502020204030204" pitchFamily="34" charset="0"/>
              </a:rPr>
              <a:t>The output of the </a:t>
            </a:r>
            <a:r>
              <a:rPr lang="en-US" sz="1000" b="1" dirty="0">
                <a:solidFill>
                  <a:srgbClr val="4472C4"/>
                </a:solidFill>
                <a:effectLst/>
                <a:latin typeface="Times New Roman" panose="02020603050405020304" pitchFamily="18" charset="0"/>
                <a:ea typeface="Calibri" panose="020F0502020204030204" pitchFamily="34" charset="0"/>
              </a:rPr>
              <a:t>pairwise </a:t>
            </a:r>
            <a:r>
              <a:rPr lang="en-US" sz="1000" b="1" dirty="0" err="1">
                <a:solidFill>
                  <a:srgbClr val="4472C4"/>
                </a:solidFill>
                <a:effectLst/>
                <a:latin typeface="Times New Roman" panose="02020603050405020304" pitchFamily="18" charset="0"/>
                <a:ea typeface="Calibri" panose="020F0502020204030204" pitchFamily="34" charset="0"/>
              </a:rPr>
              <a:t>t.test</a:t>
            </a:r>
            <a:r>
              <a:rPr lang="en-US" sz="1000" b="1" dirty="0">
                <a:solidFill>
                  <a:srgbClr val="4472C4"/>
                </a:solidFill>
                <a:effectLst/>
                <a:latin typeface="Times New Roman" panose="02020603050405020304" pitchFamily="18" charset="0"/>
                <a:ea typeface="Calibri" panose="020F0502020204030204" pitchFamily="34" charset="0"/>
              </a:rPr>
              <a:t>()</a:t>
            </a:r>
            <a:r>
              <a:rPr lang="en-US" sz="1000" b="1" dirty="0">
                <a:effectLst/>
                <a:latin typeface="Times New Roman" panose="02020603050405020304" pitchFamily="18" charset="0"/>
                <a:ea typeface="Calibri" panose="020F0502020204030204" pitchFamily="34" charset="0"/>
              </a:rPr>
              <a:t> displays a table of comparisons between each pair of levels of treatment, along with the difference between the means, the t-statistic, the degrees of freedom, the p-value, and the adjusted p-value (after applying the Bonferroni correction).</a:t>
            </a:r>
            <a:endParaRPr lang="en-US" sz="1000" dirty="0">
              <a:effectLst/>
              <a:latin typeface="Calibri" panose="020F0502020204030204" pitchFamily="34" charset="0"/>
              <a:ea typeface="Calibri" panose="020F0502020204030204" pitchFamily="34" charset="0"/>
            </a:endParaRPr>
          </a:p>
          <a:p>
            <a:pPr marL="0" marR="275590" algn="just">
              <a:lnSpc>
                <a:spcPct val="102000"/>
              </a:lnSpc>
              <a:spcBef>
                <a:spcPts val="40"/>
              </a:spcBef>
              <a:spcAft>
                <a:spcPts val="0"/>
              </a:spcAft>
            </a:pPr>
            <a:r>
              <a:rPr lang="en-US" sz="1000" b="1" dirty="0">
                <a:effectLst/>
                <a:latin typeface="Times New Roman" panose="02020603050405020304" pitchFamily="18" charset="0"/>
                <a:ea typeface="Calibri" panose="020F0502020204030204" pitchFamily="34" charset="0"/>
              </a:rPr>
              <a:t>It is important to note that the pairwise t-test with Bonferroni adjustment is a conservative approach, which increases the chance of making a Type II error especially when the sample size is small, or the variances are unequal.</a:t>
            </a:r>
            <a:endParaRPr lang="en-US" sz="1000" dirty="0">
              <a:effectLst/>
              <a:latin typeface="Calibri" panose="020F0502020204030204" pitchFamily="34" charset="0"/>
              <a:ea typeface="Calibri" panose="020F0502020204030204" pitchFamily="34" charset="0"/>
            </a:endParaRPr>
          </a:p>
          <a:p>
            <a:pPr marL="0" marR="275590" algn="just">
              <a:lnSpc>
                <a:spcPct val="102000"/>
              </a:lnSpc>
              <a:spcBef>
                <a:spcPts val="40"/>
              </a:spcBef>
              <a:spcAft>
                <a:spcPts val="0"/>
              </a:spcAft>
            </a:pPr>
            <a:r>
              <a:rPr lang="en-US" sz="1000" b="1"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0" marR="275590" algn="just">
              <a:lnSpc>
                <a:spcPct val="102000"/>
              </a:lnSpc>
              <a:spcBef>
                <a:spcPts val="40"/>
              </a:spcBef>
              <a:spcAft>
                <a:spcPts val="0"/>
              </a:spcAft>
            </a:pPr>
            <a:r>
              <a:rPr lang="en-US" sz="1000" b="1" dirty="0">
                <a:effectLst/>
                <a:latin typeface="Times New Roman" panose="02020603050405020304" pitchFamily="18" charset="0"/>
                <a:ea typeface="Calibri" panose="020F0502020204030204" pitchFamily="34" charset="0"/>
              </a:rPr>
              <a:t>The table indicates which pairs of levels are significantly different from each other based on p-values.</a:t>
            </a:r>
          </a:p>
          <a:p>
            <a:pPr marL="0" marR="275590" algn="just">
              <a:lnSpc>
                <a:spcPct val="102000"/>
              </a:lnSpc>
              <a:spcBef>
                <a:spcPts val="40"/>
              </a:spcBef>
              <a:spcAft>
                <a:spcPts val="0"/>
              </a:spcAft>
            </a:pPr>
            <a:r>
              <a:rPr lang="en-US" sz="1000" b="1" dirty="0">
                <a:latin typeface="Times New Roman" panose="02020603050405020304" pitchFamily="18" charset="0"/>
                <a:ea typeface="Calibri" panose="020F0502020204030204" pitchFamily="34" charset="0"/>
              </a:rPr>
              <a:t>Treatment A and B give p-values smaller than alpha while other treatments give p-values greater than alpha value </a:t>
            </a:r>
          </a:p>
          <a:p>
            <a:pPr marL="0" marR="275590" algn="just">
              <a:lnSpc>
                <a:spcPct val="102000"/>
              </a:lnSpc>
              <a:spcBef>
                <a:spcPts val="40"/>
              </a:spcBef>
              <a:spcAft>
                <a:spcPts val="0"/>
              </a:spcAft>
            </a:pPr>
            <a:r>
              <a:rPr lang="en-US" sz="1000" b="1" dirty="0">
                <a:latin typeface="Times New Roman" panose="02020603050405020304" pitchFamily="18" charset="0"/>
                <a:ea typeface="Calibri" panose="020F0502020204030204" pitchFamily="34" charset="0"/>
                <a:cs typeface="Times New Roman" panose="02020603050405020304" pitchFamily="18" charset="0"/>
              </a:rPr>
              <a:t>so ADWG0021 is not different between the treatments expect for treatment A and B.</a:t>
            </a:r>
          </a:p>
          <a:p>
            <a:pPr marL="0" marR="275590" algn="just">
              <a:lnSpc>
                <a:spcPct val="102000"/>
              </a:lnSpc>
              <a:spcBef>
                <a:spcPts val="40"/>
              </a:spcBef>
              <a:spcAft>
                <a:spcPts val="0"/>
              </a:spcAft>
            </a:pPr>
            <a:r>
              <a:rPr lang="en-US" sz="1000" b="0" i="0" dirty="0">
                <a:solidFill>
                  <a:srgbClr val="4D5156"/>
                </a:solidFill>
                <a:effectLst/>
                <a:latin typeface="Times New Roman" panose="02020603050405020304" pitchFamily="18" charset="0"/>
                <a:cs typeface="Times New Roman" panose="02020603050405020304" pitchFamily="18" charset="0"/>
              </a:rPr>
              <a:t>Kruskal-Wallis test </a:t>
            </a:r>
            <a:r>
              <a:rPr lang="en-US" sz="1000" b="0" i="0" dirty="0">
                <a:solidFill>
                  <a:srgbClr val="040C28"/>
                </a:solidFill>
                <a:effectLst/>
                <a:latin typeface="Times New Roman" panose="02020603050405020304" pitchFamily="18" charset="0"/>
                <a:cs typeface="Times New Roman" panose="02020603050405020304" pitchFamily="18" charset="0"/>
              </a:rPr>
              <a:t>assesses the differences against the average ranks in order to determine whether or not they are likely to have come from samples drawn from the same </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000" dirty="0"/>
          </a:p>
        </p:txBody>
      </p:sp>
      <p:pic>
        <p:nvPicPr>
          <p:cNvPr id="7" name="Picture 6">
            <a:extLst>
              <a:ext uri="{FF2B5EF4-FFF2-40B4-BE49-F238E27FC236}">
                <a16:creationId xmlns:a16="http://schemas.microsoft.com/office/drawing/2014/main" id="{E527B3CE-FFA8-B3E6-889B-99B38801AB1C}"/>
              </a:ext>
            </a:extLst>
          </p:cNvPr>
          <p:cNvPicPr>
            <a:picLocks noChangeAspect="1"/>
          </p:cNvPicPr>
          <p:nvPr/>
        </p:nvPicPr>
        <p:blipFill>
          <a:blip r:embed="rId3"/>
          <a:stretch>
            <a:fillRect/>
          </a:stretch>
        </p:blipFill>
        <p:spPr>
          <a:xfrm>
            <a:off x="343079" y="1911271"/>
            <a:ext cx="5075360" cy="320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picture containing text, screenshot, font, number&#10;&#10;Description automatically generated">
            <a:extLst>
              <a:ext uri="{FF2B5EF4-FFF2-40B4-BE49-F238E27FC236}">
                <a16:creationId xmlns:a16="http://schemas.microsoft.com/office/drawing/2014/main" id="{1BCA026D-E462-0B38-14A5-0FC51781B2D3}"/>
              </a:ext>
            </a:extLst>
          </p:cNvPr>
          <p:cNvPicPr>
            <a:picLocks noChangeAspect="1"/>
          </p:cNvPicPr>
          <p:nvPr/>
        </p:nvPicPr>
        <p:blipFill>
          <a:blip r:embed="rId4"/>
          <a:stretch>
            <a:fillRect/>
          </a:stretch>
        </p:blipFill>
        <p:spPr>
          <a:xfrm>
            <a:off x="5591907" y="3057714"/>
            <a:ext cx="3125695" cy="1270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5684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7" name="Google Shape;627;p2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0.Data Reading</a:t>
            </a:r>
            <a:endParaRPr dirty="0">
              <a:solidFill>
                <a:schemeClr val="dk1"/>
              </a:solidFill>
            </a:endParaRPr>
          </a:p>
        </p:txBody>
      </p:sp>
      <p:sp>
        <p:nvSpPr>
          <p:cNvPr id="3" name="TextBox 2">
            <a:extLst>
              <a:ext uri="{FF2B5EF4-FFF2-40B4-BE49-F238E27FC236}">
                <a16:creationId xmlns:a16="http://schemas.microsoft.com/office/drawing/2014/main" id="{D6BEA10A-6640-F62C-3EA6-0FF98A52A817}"/>
              </a:ext>
            </a:extLst>
          </p:cNvPr>
          <p:cNvSpPr txBox="1"/>
          <p:nvPr/>
        </p:nvSpPr>
        <p:spPr>
          <a:xfrm>
            <a:off x="171450" y="1283931"/>
            <a:ext cx="3232150" cy="2605842"/>
          </a:xfrm>
          <a:prstGeom prst="rect">
            <a:avLst/>
          </a:prstGeom>
          <a:noFill/>
        </p:spPr>
        <p:txBody>
          <a:bodyPr wrap="square">
            <a:spAutoFit/>
          </a:bodyPr>
          <a:lstStyle/>
          <a:p>
            <a:pPr marR="0" lvl="0">
              <a:spcBef>
                <a:spcPts val="0"/>
              </a:spcBef>
              <a:spcAft>
                <a:spcPts val="0"/>
              </a:spcAft>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After reading the data by loading it in R we analyze it and found that the data contains nine columns which are:</a:t>
            </a:r>
          </a:p>
          <a:p>
            <a:pPr marR="0" lvl="0">
              <a:spcBef>
                <a:spcPts val="0"/>
              </a:spcBef>
              <a:spcAft>
                <a:spcPts val="0"/>
              </a:spcAft>
            </a:pPr>
            <a:endParaRPr lang="en-US" sz="1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marR="0" indent="-342900">
              <a:spcBef>
                <a:spcPts val="0"/>
              </a:spcBef>
              <a:spcAft>
                <a:spcPts val="800"/>
              </a:spcAft>
              <a:buFont typeface="Wingdings" panose="05000000000000000000" pitchFamily="2" charset="2"/>
              <a:buChar char="Ø"/>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Pen-treatment</a:t>
            </a:r>
            <a:r>
              <a:rPr lang="en-US" sz="1000" kern="100" dirty="0">
                <a:latin typeface="Times New Roman" panose="02020603050405020304" pitchFamily="18" charset="0"/>
                <a:ea typeface="Calibri" panose="020F0502020204030204" pitchFamily="34" charset="0"/>
                <a:cs typeface="Times New Roman" panose="02020603050405020304" pitchFamily="18" charset="0"/>
              </a:rPr>
              <a:t>-</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feeder-sex-W0-P0</a:t>
            </a:r>
          </a:p>
          <a:p>
            <a:pPr marL="571500" marR="0" indent="-342900">
              <a:spcBef>
                <a:spcPts val="0"/>
              </a:spcBef>
              <a:spcAft>
                <a:spcPts val="800"/>
              </a:spcAft>
              <a:buFont typeface="Wingdings" panose="05000000000000000000" pitchFamily="2" charset="2"/>
              <a:buChar char="Ø"/>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ADWG0021  </a:t>
            </a:r>
          </a:p>
          <a:p>
            <a:pPr marL="571500" marR="0" indent="-342900">
              <a:spcBef>
                <a:spcPts val="0"/>
              </a:spcBef>
              <a:spcAft>
                <a:spcPts val="800"/>
              </a:spcAft>
              <a:buFont typeface="Wingdings" panose="05000000000000000000" pitchFamily="2" charset="2"/>
              <a:buChar char="Ø"/>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ADWG2150 </a:t>
            </a:r>
          </a:p>
          <a:p>
            <a:pPr marL="571500" marR="0" indent="-342900">
              <a:spcBef>
                <a:spcPts val="0"/>
              </a:spcBef>
              <a:spcAft>
                <a:spcPts val="800"/>
              </a:spcAft>
              <a:buFont typeface="Wingdings" panose="05000000000000000000" pitchFamily="2" charset="2"/>
              <a:buChar char="Ø"/>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ADWG0050.</a:t>
            </a:r>
          </a:p>
          <a:p>
            <a:pPr marL="571500" marR="0" indent="-342900">
              <a:spcBef>
                <a:spcPts val="0"/>
              </a:spcBef>
              <a:spcAft>
                <a:spcPts val="800"/>
              </a:spcAft>
              <a:buFont typeface="Wingdings" panose="05000000000000000000" pitchFamily="2" charset="2"/>
              <a:buChar char="Ø"/>
            </a:pPr>
            <a:endParaRPr lang="en-US" sz="1000" kern="100" dirty="0">
              <a:latin typeface="Times New Roman" panose="02020603050405020304" pitchFamily="18" charset="0"/>
              <a:ea typeface="Calibri" panose="020F0502020204030204" pitchFamily="34" charset="0"/>
              <a:cs typeface="Times New Roman" panose="02020603050405020304" pitchFamily="18" charset="0"/>
            </a:endParaRPr>
          </a:p>
          <a:p>
            <a:pPr marL="228600" marR="0">
              <a:spcBef>
                <a:spcPts val="0"/>
              </a:spcBef>
              <a:spcAft>
                <a:spcPts val="800"/>
              </a:spcAft>
            </a:pPr>
            <a:r>
              <a:rPr lang="en-US" sz="1000" b="1" spc="15" dirty="0">
                <a:solidFill>
                  <a:srgbClr val="333333"/>
                </a:solidFill>
                <a:effectLst/>
                <a:latin typeface="Calibri Light" panose="020F0302020204030204" pitchFamily="34" charset="0"/>
                <a:ea typeface="Calibri" panose="020F0502020204030204" pitchFamily="34" charset="0"/>
              </a:rPr>
              <a:t>ADWG0021, ADWG2150, ADWG0050: average daily weight gain (g/day) in the period between 0- and 21-days post-weaning, between day 21 and day 50 post-weaning and in the period between 0- and 50-days post-weaning, respectively.</a:t>
            </a:r>
            <a:endPar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A screenshot of a computer">
            <a:extLst>
              <a:ext uri="{FF2B5EF4-FFF2-40B4-BE49-F238E27FC236}">
                <a16:creationId xmlns:a16="http://schemas.microsoft.com/office/drawing/2014/main" id="{0C0E5C5F-1918-91BC-471D-175C7D2816B6}"/>
              </a:ext>
            </a:extLst>
          </p:cNvPr>
          <p:cNvPicPr>
            <a:picLocks noChangeAspect="1"/>
          </p:cNvPicPr>
          <p:nvPr/>
        </p:nvPicPr>
        <p:blipFill rotWithShape="1">
          <a:blip r:embed="rId3">
            <a:extLst>
              <a:ext uri="{28A0092B-C50C-407E-A947-70E740481C1C}">
                <a14:useLocalDpi xmlns:a14="http://schemas.microsoft.com/office/drawing/2010/main" val="0"/>
              </a:ext>
            </a:extLst>
          </a:blip>
          <a:srcRect l="3543" t="13318" r="54555" b="13450"/>
          <a:stretch/>
        </p:blipFill>
        <p:spPr bwMode="auto">
          <a:xfrm>
            <a:off x="3670300" y="1206501"/>
            <a:ext cx="4811439" cy="2857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E8C76C2-0107-6CC8-4A50-90004022F128}"/>
              </a:ext>
            </a:extLst>
          </p:cNvPr>
          <p:cNvSpPr txBox="1"/>
          <p:nvPr/>
        </p:nvSpPr>
        <p:spPr>
          <a:xfrm>
            <a:off x="5645150" y="4208246"/>
            <a:ext cx="2178050" cy="338554"/>
          </a:xfrm>
          <a:prstGeom prst="rect">
            <a:avLst/>
          </a:prstGeom>
          <a:noFill/>
        </p:spPr>
        <p:txBody>
          <a:bodyPr wrap="square" rtlCol="0">
            <a:spAutoFit/>
          </a:bodyPr>
          <a:lstStyle/>
          <a:p>
            <a:r>
              <a:rPr lang="en-US" sz="1600" b="1" dirty="0"/>
              <a:t>Our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1.Decriptive statistics</a:t>
            </a:r>
            <a:endParaRPr dirty="0"/>
          </a:p>
        </p:txBody>
      </p:sp>
      <p:sp>
        <p:nvSpPr>
          <p:cNvPr id="425" name="Google Shape;425;p23"/>
          <p:cNvSpPr/>
          <p:nvPr/>
        </p:nvSpPr>
        <p:spPr>
          <a:xfrm>
            <a:off x="457200" y="2032225"/>
            <a:ext cx="8229600" cy="10791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23"/>
          <p:cNvSpPr/>
          <p:nvPr/>
        </p:nvSpPr>
        <p:spPr>
          <a:xfrm>
            <a:off x="3995319" y="1875300"/>
            <a:ext cx="1392900" cy="139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bg1"/>
                </a:solidFill>
                <a:latin typeface="Fira Sans Extra Condensed"/>
              </a:rPr>
              <a:t>   2</a:t>
            </a:r>
            <a:endParaRPr sz="4000" dirty="0"/>
          </a:p>
        </p:txBody>
      </p:sp>
      <p:sp>
        <p:nvSpPr>
          <p:cNvPr id="428" name="Google Shape;428;p23"/>
          <p:cNvSpPr/>
          <p:nvPr/>
        </p:nvSpPr>
        <p:spPr>
          <a:xfrm>
            <a:off x="6260000" y="1754888"/>
            <a:ext cx="1392900" cy="1392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solidFill>
                  <a:schemeClr val="bg1"/>
                </a:solidFill>
                <a:latin typeface="Fira Sans Extra Condensed"/>
              </a:rPr>
              <a:t>   3</a:t>
            </a:r>
            <a:endParaRPr sz="3200" dirty="0"/>
          </a:p>
        </p:txBody>
      </p:sp>
      <p:sp>
        <p:nvSpPr>
          <p:cNvPr id="429" name="Google Shape;429;p23"/>
          <p:cNvSpPr txBox="1"/>
          <p:nvPr/>
        </p:nvSpPr>
        <p:spPr>
          <a:xfrm>
            <a:off x="1238858" y="3507484"/>
            <a:ext cx="2040900" cy="705000"/>
          </a:xfrm>
          <a:prstGeom prst="rect">
            <a:avLst/>
          </a:prstGeom>
          <a:noFill/>
          <a:ln>
            <a:noFill/>
          </a:ln>
        </p:spPr>
        <p:txBody>
          <a:bodyPr spcFirstLastPara="1" wrap="square" lIns="228600" tIns="228600" rIns="228600" bIns="228600" anchor="ctr" anchorCtr="0">
            <a:noAutofit/>
          </a:bodyPr>
          <a:lstStyle/>
          <a:p>
            <a:pPr algn="ctr"/>
            <a:r>
              <a:rPr lang="en-US" sz="2800" b="1" dirty="0">
                <a:solidFill>
                  <a:schemeClr val="accent1"/>
                </a:solidFill>
                <a:latin typeface="Fira Sans Extra Condensed"/>
                <a:ea typeface="Fira Sans Extra Condensed"/>
                <a:cs typeface="Fira Sans Extra Condensed"/>
                <a:sym typeface="Fira Sans Extra Condensed"/>
              </a:rPr>
              <a:t>Data Summary</a:t>
            </a:r>
          </a:p>
          <a:p>
            <a:pPr marL="0" lvl="0" indent="0" algn="ctr" rtl="0">
              <a:spcBef>
                <a:spcPts val="0"/>
              </a:spcBef>
              <a:spcAft>
                <a:spcPts val="0"/>
              </a:spcAft>
              <a:buNone/>
            </a:pPr>
            <a:endParaRPr sz="1600" b="1" dirty="0">
              <a:solidFill>
                <a:schemeClr val="dk1"/>
              </a:solidFill>
              <a:latin typeface="Fira Sans Extra Condensed"/>
              <a:ea typeface="Fira Sans Extra Condensed"/>
              <a:cs typeface="Fira Sans Extra Condensed"/>
              <a:sym typeface="Fira Sans Extra Condensed"/>
            </a:endParaRPr>
          </a:p>
        </p:txBody>
      </p:sp>
      <p:sp>
        <p:nvSpPr>
          <p:cNvPr id="433" name="Google Shape;433;p23"/>
          <p:cNvSpPr txBox="1"/>
          <p:nvPr/>
        </p:nvSpPr>
        <p:spPr>
          <a:xfrm>
            <a:off x="3671319" y="3507484"/>
            <a:ext cx="2040900" cy="705000"/>
          </a:xfrm>
          <a:prstGeom prst="rect">
            <a:avLst/>
          </a:prstGeom>
          <a:noFill/>
          <a:ln>
            <a:noFill/>
          </a:ln>
        </p:spPr>
        <p:txBody>
          <a:bodyPr spcFirstLastPara="1" wrap="square" lIns="228600" tIns="228600" rIns="228600" bIns="228600" anchor="ctr" anchorCtr="0">
            <a:noAutofit/>
          </a:bodyPr>
          <a:lstStyle/>
          <a:p>
            <a:pPr algn="ctr"/>
            <a:r>
              <a:rPr lang="en-US" sz="2400" b="1" dirty="0">
                <a:solidFill>
                  <a:schemeClr val="accent2"/>
                </a:solidFill>
                <a:latin typeface="Fira Sans Extra Condensed"/>
                <a:ea typeface="Fira Sans Extra Condensed"/>
                <a:cs typeface="Fira Sans Extra Condensed"/>
                <a:sym typeface="Fira Sans Extra Condensed"/>
              </a:rPr>
              <a:t>Frequency table</a:t>
            </a:r>
          </a:p>
          <a:p>
            <a:pPr marL="0" lvl="0" indent="0" algn="ctr" rtl="0">
              <a:spcBef>
                <a:spcPts val="0"/>
              </a:spcBef>
              <a:spcAft>
                <a:spcPts val="0"/>
              </a:spcAft>
              <a:buNone/>
            </a:pPr>
            <a:endParaRPr lang="en-US" sz="1600" b="1" dirty="0">
              <a:solidFill>
                <a:schemeClr val="dk1"/>
              </a:solidFill>
              <a:latin typeface="Fira Sans Extra Condensed"/>
              <a:ea typeface="Fira Sans Extra Condensed"/>
              <a:cs typeface="Fira Sans Extra Condensed"/>
              <a:sym typeface="Fira Sans Extra Condensed"/>
            </a:endParaRPr>
          </a:p>
        </p:txBody>
      </p:sp>
      <p:sp>
        <p:nvSpPr>
          <p:cNvPr id="434" name="Google Shape;434;p23"/>
          <p:cNvSpPr txBox="1"/>
          <p:nvPr/>
        </p:nvSpPr>
        <p:spPr>
          <a:xfrm>
            <a:off x="4340656" y="3879443"/>
            <a:ext cx="3526248" cy="705000"/>
          </a:xfrm>
          <a:prstGeom prst="rect">
            <a:avLst/>
          </a:prstGeom>
          <a:noFill/>
          <a:ln>
            <a:noFill/>
          </a:ln>
        </p:spPr>
        <p:txBody>
          <a:bodyPr spcFirstLastPara="1" wrap="square" lIns="228600" tIns="228600" rIns="228600" bIns="228600" anchor="ctr" anchorCtr="0">
            <a:noAutofit/>
          </a:bodyPr>
          <a:lstStyle/>
          <a:p>
            <a:pPr marL="0" lvl="0" indent="0" algn="r" rtl="0">
              <a:spcBef>
                <a:spcPts val="0"/>
              </a:spcBef>
              <a:spcAft>
                <a:spcPts val="1600"/>
              </a:spcAft>
              <a:buNone/>
            </a:pPr>
            <a:r>
              <a:rPr lang="en-US" sz="2400" b="1" dirty="0">
                <a:solidFill>
                  <a:schemeClr val="accent3"/>
                </a:solidFill>
                <a:latin typeface="Fira Sans Extra Condensed"/>
                <a:ea typeface="Fira Sans Extra Condensed"/>
                <a:cs typeface="Fira Sans Extra Condensed"/>
                <a:sym typeface="Fira Sans Extra Condensed"/>
              </a:rPr>
              <a:t>Calculating </a:t>
            </a:r>
          </a:p>
          <a:p>
            <a:pPr marL="0" lvl="0" indent="0" algn="r" rtl="0">
              <a:spcBef>
                <a:spcPts val="0"/>
              </a:spcBef>
              <a:spcAft>
                <a:spcPts val="1600"/>
              </a:spcAft>
              <a:buNone/>
            </a:pPr>
            <a:r>
              <a:rPr lang="en-US" sz="2400" b="1" dirty="0">
                <a:solidFill>
                  <a:schemeClr val="accent3"/>
                </a:solidFill>
                <a:latin typeface="Fira Sans Extra Condensed"/>
                <a:ea typeface="Fira Sans Extra Condensed"/>
                <a:cs typeface="Fira Sans Extra Condensed"/>
                <a:sym typeface="Fira Sans Extra Condensed"/>
              </a:rPr>
              <a:t>Correlation</a:t>
            </a:r>
          </a:p>
          <a:p>
            <a:pPr marL="0" lvl="0" indent="0" algn="r" rtl="0">
              <a:spcBef>
                <a:spcPts val="0"/>
              </a:spcBef>
              <a:spcAft>
                <a:spcPts val="1600"/>
              </a:spcAft>
              <a:buNone/>
            </a:pPr>
            <a:endParaRPr lang="en-US" sz="1600" b="1" dirty="0">
              <a:solidFill>
                <a:schemeClr val="accent3"/>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lang="en-US" sz="1600" b="1" dirty="0">
              <a:solidFill>
                <a:schemeClr val="dk1"/>
              </a:solidFill>
              <a:latin typeface="Fira Sans Extra Condensed"/>
              <a:ea typeface="Fira Sans Extra Condensed"/>
              <a:cs typeface="Fira Sans Extra Condensed"/>
              <a:sym typeface="Fira Sans Extra Condensed"/>
            </a:endParaRPr>
          </a:p>
        </p:txBody>
      </p:sp>
      <p:sp>
        <p:nvSpPr>
          <p:cNvPr id="437" name="Google Shape;437;p23"/>
          <p:cNvSpPr/>
          <p:nvPr/>
        </p:nvSpPr>
        <p:spPr>
          <a:xfrm>
            <a:off x="2121561" y="2471684"/>
            <a:ext cx="275494" cy="275503"/>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7;p23">
            <a:extLst>
              <a:ext uri="{FF2B5EF4-FFF2-40B4-BE49-F238E27FC236}">
                <a16:creationId xmlns:a16="http://schemas.microsoft.com/office/drawing/2014/main" id="{4AD94B78-0B90-981C-1E7A-CCBC281C3D0B}"/>
              </a:ext>
            </a:extLst>
          </p:cNvPr>
          <p:cNvSpPr/>
          <p:nvPr/>
        </p:nvSpPr>
        <p:spPr>
          <a:xfrm>
            <a:off x="1568519" y="1775234"/>
            <a:ext cx="1392900" cy="1392900"/>
          </a:xfrm>
          <a:prstGeom prst="ellipse">
            <a:avLst/>
          </a:prstGeom>
          <a:solidFill>
            <a:schemeClr val="accent4"/>
          </a:solidFill>
          <a:ln>
            <a:noFill/>
          </a:ln>
        </p:spPr>
        <p:txBody>
          <a:bodyPr spcFirstLastPara="1" wrap="square" lIns="91425" tIns="91425" rIns="91425" bIns="91425" anchor="ctr" anchorCtr="0">
            <a:noAutofit/>
          </a:bodyPr>
          <a:lstStyle/>
          <a:p>
            <a:pPr lvl="0"/>
            <a:r>
              <a:rPr lang="en-US" sz="3600" dirty="0"/>
              <a:t>  </a:t>
            </a:r>
            <a:r>
              <a:rPr lang="en-US" sz="3600" b="1" dirty="0">
                <a:solidFill>
                  <a:schemeClr val="bg1"/>
                </a:solidFill>
                <a:latin typeface="Fira Sans Extra Condensed"/>
              </a:rPr>
              <a:t>1</a:t>
            </a:r>
            <a:r>
              <a:rPr lang="en-US" sz="3600" dirty="0"/>
              <a:t> </a:t>
            </a:r>
            <a:endParaRPr sz="4800" b="1" dirty="0">
              <a:solidFill>
                <a:schemeClr val="bg1"/>
              </a:solidFill>
              <a:latin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2"/>
          <p:cNvSpPr txBox="1">
            <a:spLocks noGrp="1"/>
          </p:cNvSpPr>
          <p:nvPr>
            <p:ph type="title"/>
          </p:nvPr>
        </p:nvSpPr>
        <p:spPr>
          <a:xfrm>
            <a:off x="457200" y="129888"/>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1.Decriptive statistics</a:t>
            </a:r>
            <a:endParaRPr dirty="0"/>
          </a:p>
        </p:txBody>
      </p:sp>
      <p:grpSp>
        <p:nvGrpSpPr>
          <p:cNvPr id="416" name="Google Shape;416;p22"/>
          <p:cNvGrpSpPr/>
          <p:nvPr/>
        </p:nvGrpSpPr>
        <p:grpSpPr>
          <a:xfrm>
            <a:off x="165100" y="658355"/>
            <a:ext cx="365760" cy="353548"/>
            <a:chOff x="3270675" y="841800"/>
            <a:chExt cx="497700" cy="482725"/>
          </a:xfrm>
        </p:grpSpPr>
        <p:sp>
          <p:nvSpPr>
            <p:cNvPr id="417" name="Google Shape;417;p2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2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19" name="Google Shape;419;p2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TextBox 2">
            <a:extLst>
              <a:ext uri="{FF2B5EF4-FFF2-40B4-BE49-F238E27FC236}">
                <a16:creationId xmlns:a16="http://schemas.microsoft.com/office/drawing/2014/main" id="{B635EEA8-F6C4-E367-882D-C5524F8B986D}"/>
              </a:ext>
            </a:extLst>
          </p:cNvPr>
          <p:cNvSpPr txBox="1"/>
          <p:nvPr/>
        </p:nvSpPr>
        <p:spPr>
          <a:xfrm>
            <a:off x="165100" y="1011903"/>
            <a:ext cx="4572000" cy="738664"/>
          </a:xfrm>
          <a:prstGeom prst="rect">
            <a:avLst/>
          </a:prstGeom>
          <a:noFill/>
        </p:spPr>
        <p:txBody>
          <a:bodyPr wrap="square">
            <a:spAutoFit/>
          </a:bodyPr>
          <a:lstStyle/>
          <a:p>
            <a:pPr marL="135255" marR="0" indent="0">
              <a:spcBef>
                <a:spcPts val="580"/>
              </a:spcBef>
              <a:spcAft>
                <a:spcPts val="0"/>
              </a:spcAft>
              <a:tabLst>
                <a:tab pos="266700" algn="l"/>
              </a:tabLst>
            </a:pPr>
            <a:r>
              <a:rPr lang="en-US" kern="100" dirty="0">
                <a:latin typeface="Times New Roman" panose="02020603050405020304" pitchFamily="18" charset="0"/>
                <a:cs typeface="Times New Roman" panose="02020603050405020304" pitchFamily="18" charset="0"/>
              </a:rPr>
              <a:t>A)Data Summary, and calculating mean , median , minimum, maximum, first and third quartile for each variable of our data(PWD)</a:t>
            </a:r>
          </a:p>
        </p:txBody>
      </p:sp>
      <p:pic>
        <p:nvPicPr>
          <p:cNvPr id="4" name="Picture 3" descr="A screenshot of a computer&#10;&#10;Description automatically generated">
            <a:extLst>
              <a:ext uri="{FF2B5EF4-FFF2-40B4-BE49-F238E27FC236}">
                <a16:creationId xmlns:a16="http://schemas.microsoft.com/office/drawing/2014/main" id="{61BE2552-76D8-3311-4393-67F28885DC20}"/>
              </a:ext>
            </a:extLst>
          </p:cNvPr>
          <p:cNvPicPr>
            <a:picLocks noChangeAspect="1"/>
          </p:cNvPicPr>
          <p:nvPr/>
        </p:nvPicPr>
        <p:blipFill rotWithShape="1">
          <a:blip r:embed="rId3">
            <a:extLst>
              <a:ext uri="{28A0092B-C50C-407E-A947-70E740481C1C}">
                <a14:useLocalDpi xmlns:a14="http://schemas.microsoft.com/office/drawing/2010/main" val="0"/>
              </a:ext>
            </a:extLst>
          </a:blip>
          <a:srcRect l="623" t="68005" r="74567" b="8462"/>
          <a:stretch/>
        </p:blipFill>
        <p:spPr bwMode="auto">
          <a:xfrm>
            <a:off x="4645660" y="2736850"/>
            <a:ext cx="4041140" cy="2006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D29256EA-25FD-EC0E-59E8-5622EE8F862A}"/>
              </a:ext>
            </a:extLst>
          </p:cNvPr>
          <p:cNvPicPr>
            <a:picLocks noChangeAspect="1"/>
          </p:cNvPicPr>
          <p:nvPr/>
        </p:nvPicPr>
        <p:blipFill rotWithShape="1">
          <a:blip r:embed="rId4"/>
          <a:srcRect l="3856" t="19770" r="76282" b="19930"/>
          <a:stretch/>
        </p:blipFill>
        <p:spPr bwMode="auto">
          <a:xfrm>
            <a:off x="629454" y="1959146"/>
            <a:ext cx="2794000" cy="2867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15FA5F5-0305-335C-505D-C39E10A6C3FF}"/>
              </a:ext>
            </a:extLst>
          </p:cNvPr>
          <p:cNvSpPr txBox="1"/>
          <p:nvPr/>
        </p:nvSpPr>
        <p:spPr>
          <a:xfrm>
            <a:off x="4572000" y="2272947"/>
            <a:ext cx="2470150" cy="307777"/>
          </a:xfrm>
          <a:prstGeom prst="rect">
            <a:avLst/>
          </a:prstGeom>
          <a:noFill/>
        </p:spPr>
        <p:txBody>
          <a:bodyPr wrap="square" rtlCol="0">
            <a:spAutoFit/>
          </a:bodyPr>
          <a:lstStyle/>
          <a:p>
            <a:r>
              <a:rPr lang="en-US" dirty="0"/>
              <a:t>Sample output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C21F-734A-9C9D-C3F9-A8B74C8C8241}"/>
              </a:ext>
            </a:extLst>
          </p:cNvPr>
          <p:cNvSpPr>
            <a:spLocks noGrp="1"/>
          </p:cNvSpPr>
          <p:nvPr>
            <p:ph type="title"/>
          </p:nvPr>
        </p:nvSpPr>
        <p:spPr/>
        <p:txBody>
          <a:bodyPr/>
          <a:lstStyle/>
          <a:p>
            <a:r>
              <a:rPr lang="en" dirty="0">
                <a:solidFill>
                  <a:schemeClr val="dk1"/>
                </a:solidFill>
              </a:rPr>
              <a:t>1.Decriptive statistics</a:t>
            </a:r>
            <a:endParaRPr lang="en-US" dirty="0"/>
          </a:p>
        </p:txBody>
      </p:sp>
      <p:sp>
        <p:nvSpPr>
          <p:cNvPr id="3" name="Google Shape;222;p31">
            <a:extLst>
              <a:ext uri="{FF2B5EF4-FFF2-40B4-BE49-F238E27FC236}">
                <a16:creationId xmlns:a16="http://schemas.microsoft.com/office/drawing/2014/main" id="{1F17ACBF-104F-E6CF-0D15-0404C247F894}"/>
              </a:ext>
            </a:extLst>
          </p:cNvPr>
          <p:cNvSpPr txBox="1">
            <a:spLocks/>
          </p:cNvSpPr>
          <p:nvPr/>
        </p:nvSpPr>
        <p:spPr>
          <a:xfrm>
            <a:off x="260350" y="1068873"/>
            <a:ext cx="7258050" cy="9758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5255">
              <a:spcBef>
                <a:spcPts val="580"/>
              </a:spcBef>
              <a:tabLst>
                <a:tab pos="266700" algn="l"/>
              </a:tabLst>
            </a:pPr>
            <a:r>
              <a:rPr lang="en-US" sz="1800" b="1" dirty="0">
                <a:solidFill>
                  <a:schemeClr val="tx1"/>
                </a:solidFill>
                <a:latin typeface="Times New Roman" panose="02020603050405020304" pitchFamily="18" charset="0"/>
                <a:ea typeface="Calibri" panose="020F0502020204030204" pitchFamily="34" charset="0"/>
              </a:rPr>
              <a:t> </a:t>
            </a:r>
            <a:r>
              <a:rPr lang="en-US" kern="100" dirty="0">
                <a:latin typeface="Times New Roman" panose="02020603050405020304" pitchFamily="18" charset="0"/>
                <a:cs typeface="Times New Roman" panose="02020603050405020304" pitchFamily="18" charset="0"/>
              </a:rPr>
              <a:t>B) For the categorical variable existing, calculate a frequency table :</a:t>
            </a:r>
          </a:p>
          <a:p>
            <a:pPr marL="135255">
              <a:spcBef>
                <a:spcPts val="580"/>
              </a:spcBef>
              <a:tabLst>
                <a:tab pos="266700" algn="l"/>
              </a:tabLst>
            </a:pPr>
            <a:r>
              <a:rPr lang="en-US" kern="100" dirty="0">
                <a:latin typeface="Times New Roman" panose="02020603050405020304" pitchFamily="18" charset="0"/>
                <a:cs typeface="Times New Roman" panose="02020603050405020304" pitchFamily="18" charset="0"/>
              </a:rPr>
              <a:t>The table for categorical variables existing shows up that our data contains two dependent  variables 20 males and 20 females.</a:t>
            </a:r>
          </a:p>
          <a:p>
            <a:pPr marL="135255">
              <a:spcBef>
                <a:spcPts val="580"/>
              </a:spcBef>
              <a:tabLst>
                <a:tab pos="266700" algn="l"/>
              </a:tabLst>
            </a:pPr>
            <a:r>
              <a:rPr lang="en-US" b="1" dirty="0">
                <a:solidFill>
                  <a:schemeClr val="tx1"/>
                </a:solidFill>
                <a:latin typeface="Times New Roman" panose="02020603050405020304" pitchFamily="18" charset="0"/>
                <a:ea typeface="Calibri" panose="020F0502020204030204" pitchFamily="34" charset="0"/>
              </a:rPr>
              <a:t> </a:t>
            </a:r>
            <a:endParaRPr lang="en-US" b="1" dirty="0">
              <a:solidFill>
                <a:schemeClr val="tx1"/>
              </a:solidFill>
              <a:latin typeface="Calibri" panose="020F0502020204030204" pitchFamily="34" charset="0"/>
              <a:ea typeface="Calibri" panose="020F0502020204030204" pitchFamily="34" charset="0"/>
            </a:endParaRPr>
          </a:p>
          <a:p>
            <a:pPr marL="342900" indent="-342900">
              <a:lnSpc>
                <a:spcPct val="107000"/>
              </a:lnSpc>
              <a:buFont typeface="Wingdings" panose="05000000000000000000" pitchFamily="2" charset="2"/>
              <a:buChar char=""/>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A picture containing text, screenshot, font, line&#10;&#10;Description automatically generated">
            <a:extLst>
              <a:ext uri="{FF2B5EF4-FFF2-40B4-BE49-F238E27FC236}">
                <a16:creationId xmlns:a16="http://schemas.microsoft.com/office/drawing/2014/main" id="{F80E0A0D-6F8B-7054-393F-C0DD9D10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390" y="3299727"/>
            <a:ext cx="6233219" cy="701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EFFF6885-7016-FAF3-D678-36F7791EDB07}"/>
              </a:ext>
            </a:extLst>
          </p:cNvPr>
          <p:cNvSpPr txBox="1"/>
          <p:nvPr/>
        </p:nvSpPr>
        <p:spPr>
          <a:xfrm>
            <a:off x="1327150" y="2867223"/>
            <a:ext cx="1828800" cy="307777"/>
          </a:xfrm>
          <a:prstGeom prst="rect">
            <a:avLst/>
          </a:prstGeom>
          <a:noFill/>
        </p:spPr>
        <p:txBody>
          <a:bodyPr wrap="square" rtlCol="0">
            <a:spAutoFit/>
          </a:bodyPr>
          <a:lstStyle/>
          <a:p>
            <a:r>
              <a:rPr lang="en-US" dirty="0"/>
              <a:t>Sample Output</a:t>
            </a:r>
          </a:p>
        </p:txBody>
      </p:sp>
    </p:spTree>
    <p:extLst>
      <p:ext uri="{BB962C8B-B14F-4D97-AF65-F5344CB8AC3E}">
        <p14:creationId xmlns:p14="http://schemas.microsoft.com/office/powerpoint/2010/main" val="1890387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0C38-BD20-BD31-3B68-3B2D74869494}"/>
              </a:ext>
            </a:extLst>
          </p:cNvPr>
          <p:cNvSpPr>
            <a:spLocks noGrp="1"/>
          </p:cNvSpPr>
          <p:nvPr>
            <p:ph type="title"/>
          </p:nvPr>
        </p:nvSpPr>
        <p:spPr>
          <a:xfrm>
            <a:off x="457200" y="177005"/>
            <a:ext cx="8229600" cy="481500"/>
          </a:xfrm>
        </p:spPr>
        <p:txBody>
          <a:bodyPr/>
          <a:lstStyle/>
          <a:p>
            <a:r>
              <a:rPr lang="en" dirty="0">
                <a:solidFill>
                  <a:schemeClr val="dk1"/>
                </a:solidFill>
              </a:rPr>
              <a:t>1.Decriptive statistics</a:t>
            </a:r>
            <a:endParaRPr lang="en-US" dirty="0"/>
          </a:p>
        </p:txBody>
      </p:sp>
      <p:sp>
        <p:nvSpPr>
          <p:cNvPr id="4" name="TextBox 3">
            <a:extLst>
              <a:ext uri="{FF2B5EF4-FFF2-40B4-BE49-F238E27FC236}">
                <a16:creationId xmlns:a16="http://schemas.microsoft.com/office/drawing/2014/main" id="{196E7D29-88E1-8A21-15CD-18C4BB9DABD2}"/>
              </a:ext>
            </a:extLst>
          </p:cNvPr>
          <p:cNvSpPr txBox="1"/>
          <p:nvPr/>
        </p:nvSpPr>
        <p:spPr>
          <a:xfrm>
            <a:off x="254000" y="815881"/>
            <a:ext cx="5607050" cy="523220"/>
          </a:xfrm>
          <a:prstGeom prst="rect">
            <a:avLst/>
          </a:prstGeom>
          <a:noFill/>
        </p:spPr>
        <p:txBody>
          <a:bodyPr wrap="square">
            <a:spAutoFit/>
          </a:bodyPr>
          <a:lstStyle/>
          <a:p>
            <a:pPr marL="135255" indent="0">
              <a:spcBef>
                <a:spcPts val="580"/>
              </a:spcBef>
              <a:tabLst>
                <a:tab pos="266700" algn="l"/>
              </a:tabLst>
            </a:pPr>
            <a:r>
              <a:rPr lang="en-US" b="1" kern="100" dirty="0">
                <a:latin typeface="Times New Roman" panose="02020603050405020304" pitchFamily="18" charset="0"/>
                <a:cs typeface="Times New Roman" panose="02020603050405020304" pitchFamily="18" charset="0"/>
              </a:rPr>
              <a:t>Calculating  the correlation coefficient (ADWG0021 and ADWG2150)</a:t>
            </a:r>
          </a:p>
        </p:txBody>
      </p:sp>
      <p:pic>
        <p:nvPicPr>
          <p:cNvPr id="5" name="Picture 4" descr="A picture containing text, screenshot, font&#10;&#10;Description automatically generated">
            <a:extLst>
              <a:ext uri="{FF2B5EF4-FFF2-40B4-BE49-F238E27FC236}">
                <a16:creationId xmlns:a16="http://schemas.microsoft.com/office/drawing/2014/main" id="{FE2B3AEB-FC41-A8A6-BF3D-C231C0E28597}"/>
              </a:ext>
            </a:extLst>
          </p:cNvPr>
          <p:cNvPicPr>
            <a:picLocks noChangeAspect="1"/>
          </p:cNvPicPr>
          <p:nvPr/>
        </p:nvPicPr>
        <p:blipFill rotWithShape="1">
          <a:blip r:embed="rId3">
            <a:extLst>
              <a:ext uri="{28A0092B-C50C-407E-A947-70E740481C1C}">
                <a14:useLocalDpi xmlns:a14="http://schemas.microsoft.com/office/drawing/2010/main" val="0"/>
              </a:ext>
            </a:extLst>
          </a:blip>
          <a:srcRect r="34590" b="64738"/>
          <a:stretch/>
        </p:blipFill>
        <p:spPr bwMode="auto">
          <a:xfrm>
            <a:off x="5129528" y="1399526"/>
            <a:ext cx="3094355" cy="948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Google Shape;222;p31">
            <a:extLst>
              <a:ext uri="{FF2B5EF4-FFF2-40B4-BE49-F238E27FC236}">
                <a16:creationId xmlns:a16="http://schemas.microsoft.com/office/drawing/2014/main" id="{7BD63A2D-E4C7-ABBA-A800-94BF14E06D2E}"/>
              </a:ext>
            </a:extLst>
          </p:cNvPr>
          <p:cNvSpPr txBox="1">
            <a:spLocks/>
          </p:cNvSpPr>
          <p:nvPr/>
        </p:nvSpPr>
        <p:spPr>
          <a:xfrm>
            <a:off x="254000" y="1339101"/>
            <a:ext cx="4654550" cy="652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5255">
              <a:spcBef>
                <a:spcPts val="580"/>
              </a:spcBef>
              <a:tabLst>
                <a:tab pos="266700" algn="l"/>
              </a:tabLst>
            </a:pPr>
            <a:r>
              <a:rPr lang="en-US" kern="100" dirty="0">
                <a:latin typeface="Times New Roman" panose="02020603050405020304" pitchFamily="18" charset="0"/>
                <a:cs typeface="Times New Roman" panose="02020603050405020304" pitchFamily="18" charset="0"/>
              </a:rPr>
              <a:t>Based on output: Correlation coefficient =0.227035 &gt; 0 . ADWG0021 and ADWG2150 have (weak) positive correlation</a:t>
            </a:r>
          </a:p>
          <a:p>
            <a:pPr marL="135255" indent="0" algn="l">
              <a:spcBef>
                <a:spcPts val="580"/>
              </a:spcBef>
              <a:tabLst>
                <a:tab pos="266700" algn="l"/>
              </a:tabLst>
            </a:pPr>
            <a:endParaRPr lang="en-US" b="1" dirty="0">
              <a:solidFill>
                <a:schemeClr val="tx1"/>
              </a:solidFill>
              <a:latin typeface="Times New Roman" panose="02020603050405020304" pitchFamily="18" charset="0"/>
              <a:ea typeface="Calibri" panose="020F0502020204030204" pitchFamily="34" charset="0"/>
            </a:endParaRPr>
          </a:p>
          <a:p>
            <a:pPr marL="135255" indent="0">
              <a:spcBef>
                <a:spcPts val="580"/>
              </a:spcBef>
              <a:tabLst>
                <a:tab pos="266700" algn="l"/>
              </a:tabLst>
            </a:pPr>
            <a:r>
              <a:rPr lang="en-US" dirty="0">
                <a:latin typeface="Times New Roman" panose="02020603050405020304" pitchFamily="18"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pPr marL="342900" indent="-342900">
              <a:lnSpc>
                <a:spcPct val="107000"/>
              </a:lnSpc>
              <a:buFont typeface="Wingdings" panose="05000000000000000000" pitchFamily="2" charset="2"/>
              <a:buChar char=""/>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A picture containing text, screenshot, font&#10;&#10;Description automatically generated">
            <a:extLst>
              <a:ext uri="{FF2B5EF4-FFF2-40B4-BE49-F238E27FC236}">
                <a16:creationId xmlns:a16="http://schemas.microsoft.com/office/drawing/2014/main" id="{9126B81D-C3CF-BEC8-7DBA-413332D1E5CA}"/>
              </a:ext>
            </a:extLst>
          </p:cNvPr>
          <p:cNvPicPr>
            <a:picLocks noChangeAspect="1"/>
          </p:cNvPicPr>
          <p:nvPr/>
        </p:nvPicPr>
        <p:blipFill rotWithShape="1">
          <a:blip r:embed="rId3">
            <a:extLst>
              <a:ext uri="{28A0092B-C50C-407E-A947-70E740481C1C}">
                <a14:useLocalDpi xmlns:a14="http://schemas.microsoft.com/office/drawing/2010/main" val="0"/>
              </a:ext>
            </a:extLst>
          </a:blip>
          <a:srcRect l="1781" t="39180" r="776"/>
          <a:stretch/>
        </p:blipFill>
        <p:spPr bwMode="auto">
          <a:xfrm>
            <a:off x="5129528" y="3657291"/>
            <a:ext cx="3094355" cy="948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2CBDEF0B-CA2F-BEC2-2FC7-797EE3231818}"/>
              </a:ext>
            </a:extLst>
          </p:cNvPr>
          <p:cNvSpPr txBox="1"/>
          <p:nvPr/>
        </p:nvSpPr>
        <p:spPr>
          <a:xfrm>
            <a:off x="336550" y="3056369"/>
            <a:ext cx="4572000" cy="537904"/>
          </a:xfrm>
          <a:prstGeom prst="rect">
            <a:avLst/>
          </a:prstGeom>
          <a:noFill/>
        </p:spPr>
        <p:txBody>
          <a:bodyPr wrap="square">
            <a:spAutoFit/>
          </a:bodyPr>
          <a:lstStyle/>
          <a:p>
            <a:pPr marL="135255">
              <a:spcBef>
                <a:spcPts val="580"/>
              </a:spcBef>
              <a:tabLst>
                <a:tab pos="266700" algn="l"/>
              </a:tabLst>
            </a:pPr>
            <a:r>
              <a:rPr lang="en-US" b="1" kern="100" dirty="0">
                <a:latin typeface="Times New Roman" panose="02020603050405020304" pitchFamily="18" charset="0"/>
                <a:cs typeface="Times New Roman" panose="02020603050405020304" pitchFamily="18" charset="0"/>
              </a:rPr>
              <a:t>Calculating  the correlation coefficient (ADWG0021and ADWG0050)</a:t>
            </a:r>
          </a:p>
        </p:txBody>
      </p:sp>
      <p:sp>
        <p:nvSpPr>
          <p:cNvPr id="12" name="TextBox 11">
            <a:extLst>
              <a:ext uri="{FF2B5EF4-FFF2-40B4-BE49-F238E27FC236}">
                <a16:creationId xmlns:a16="http://schemas.microsoft.com/office/drawing/2014/main" id="{0060DC9E-ADE3-F2C2-C74F-694EC2CFD539}"/>
              </a:ext>
            </a:extLst>
          </p:cNvPr>
          <p:cNvSpPr txBox="1"/>
          <p:nvPr/>
        </p:nvSpPr>
        <p:spPr>
          <a:xfrm>
            <a:off x="336550" y="3804400"/>
            <a:ext cx="4572000" cy="738664"/>
          </a:xfrm>
          <a:prstGeom prst="rect">
            <a:avLst/>
          </a:prstGeom>
          <a:noFill/>
        </p:spPr>
        <p:txBody>
          <a:bodyPr wrap="square">
            <a:spAutoFit/>
          </a:bodyPr>
          <a:lstStyle/>
          <a:p>
            <a:pPr marL="135255">
              <a:spcBef>
                <a:spcPts val="580"/>
              </a:spcBef>
              <a:tabLst>
                <a:tab pos="266700" algn="l"/>
              </a:tabLst>
            </a:pPr>
            <a:r>
              <a:rPr lang="en-US" kern="100" dirty="0">
                <a:latin typeface="Times New Roman" panose="02020603050405020304" pitchFamily="18" charset="0"/>
                <a:cs typeface="Times New Roman" panose="02020603050405020304" pitchFamily="18" charset="0"/>
              </a:rPr>
              <a:t>Based on output: Correlation coefficient =0.4427165 &gt; 0 . ADWG0021 and ADWG0050 have (weak) positive correlation</a:t>
            </a:r>
          </a:p>
        </p:txBody>
      </p:sp>
    </p:spTree>
    <p:extLst>
      <p:ext uri="{BB962C8B-B14F-4D97-AF65-F5344CB8AC3E}">
        <p14:creationId xmlns:p14="http://schemas.microsoft.com/office/powerpoint/2010/main" val="3264694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457200" y="2114017"/>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073650" y="1259075"/>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a:spLocks noGrp="1"/>
          </p:cNvSpPr>
          <p:nvPr>
            <p:ph type="title"/>
          </p:nvPr>
        </p:nvSpPr>
        <p:spPr>
          <a:xfrm>
            <a:off x="292100" y="28781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2.Graphics</a:t>
            </a:r>
            <a:endParaRPr dirty="0"/>
          </a:p>
        </p:txBody>
      </p:sp>
      <p:sp>
        <p:nvSpPr>
          <p:cNvPr id="162" name="Google Shape;162;p17"/>
          <p:cNvSpPr/>
          <p:nvPr/>
        </p:nvSpPr>
        <p:spPr>
          <a:xfrm rot="10800000">
            <a:off x="457200" y="382390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4073650" y="296895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3510437" y="1051947"/>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4474780" y="1895549"/>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3510437" y="2739152"/>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4474780" y="3582754"/>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txBox="1"/>
          <p:nvPr/>
        </p:nvSpPr>
        <p:spPr>
          <a:xfrm>
            <a:off x="5359400" y="1273443"/>
            <a:ext cx="2972400" cy="252600"/>
          </a:xfrm>
          <a:prstGeom prst="rect">
            <a:avLst/>
          </a:prstGeom>
          <a:noFill/>
          <a:ln>
            <a:noFill/>
          </a:ln>
        </p:spPr>
        <p:txBody>
          <a:bodyPr spcFirstLastPara="1" wrap="square" lIns="91425" tIns="91425" rIns="91425" bIns="91425" anchor="ctr" anchorCtr="0">
            <a:noAutofit/>
          </a:bodyPr>
          <a:lstStyle/>
          <a:p>
            <a:r>
              <a:rPr lang="en-US" sz="1600" b="1" dirty="0">
                <a:solidFill>
                  <a:schemeClr val="accent6"/>
                </a:solidFill>
                <a:latin typeface="Fira Sans Extra Condensed"/>
                <a:sym typeface="Fira Sans Extra Condensed"/>
              </a:rPr>
              <a:t>Bar Chart</a:t>
            </a:r>
          </a:p>
        </p:txBody>
      </p:sp>
      <p:sp>
        <p:nvSpPr>
          <p:cNvPr id="169" name="Google Shape;169;p17"/>
          <p:cNvSpPr txBox="1"/>
          <p:nvPr/>
        </p:nvSpPr>
        <p:spPr>
          <a:xfrm>
            <a:off x="5359400" y="1576263"/>
            <a:ext cx="3098800" cy="371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latin typeface="Roboto"/>
                <a:ea typeface="Roboto"/>
                <a:cs typeface="Roboto"/>
                <a:sym typeface="Roboto"/>
              </a:rPr>
              <a:t>Distribution of numerical variable against categorical variable.</a:t>
            </a:r>
            <a:endParaRPr sz="1200" dirty="0">
              <a:solidFill>
                <a:srgbClr val="000000"/>
              </a:solidFill>
              <a:latin typeface="Roboto"/>
              <a:ea typeface="Roboto"/>
              <a:cs typeface="Roboto"/>
              <a:sym typeface="Roboto"/>
            </a:endParaRPr>
          </a:p>
        </p:txBody>
      </p:sp>
      <p:sp>
        <p:nvSpPr>
          <p:cNvPr id="170" name="Google Shape;170;p17"/>
          <p:cNvSpPr txBox="1"/>
          <p:nvPr/>
        </p:nvSpPr>
        <p:spPr>
          <a:xfrm>
            <a:off x="685800" y="2179925"/>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6"/>
                </a:solidFill>
                <a:latin typeface="Fira Sans Extra Condensed"/>
                <a:ea typeface="Fira Sans Extra Condensed"/>
                <a:cs typeface="Fira Sans Extra Condensed"/>
                <a:sym typeface="Fira Sans Extra Condensed"/>
              </a:rPr>
              <a:t>Histogram</a:t>
            </a:r>
            <a:endParaRPr sz="1600" b="1" dirty="0">
              <a:solidFill>
                <a:schemeClr val="accent6"/>
              </a:solidFill>
              <a:latin typeface="Fira Sans Extra Condensed"/>
              <a:ea typeface="Fira Sans Extra Condensed"/>
              <a:cs typeface="Fira Sans Extra Condensed"/>
              <a:sym typeface="Fira Sans Extra Condensed"/>
            </a:endParaRPr>
          </a:p>
        </p:txBody>
      </p:sp>
      <p:sp>
        <p:nvSpPr>
          <p:cNvPr id="171" name="Google Shape;171;p17"/>
          <p:cNvSpPr txBox="1"/>
          <p:nvPr/>
        </p:nvSpPr>
        <p:spPr>
          <a:xfrm>
            <a:off x="423596" y="2457511"/>
            <a:ext cx="358146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dirty="0">
                <a:solidFill>
                  <a:srgbClr val="050E17"/>
                </a:solidFill>
                <a:effectLst/>
                <a:latin typeface="-apple-system"/>
              </a:rPr>
              <a:t> </a:t>
            </a:r>
            <a:r>
              <a:rPr lang="en-US" sz="1200" b="0" i="0" dirty="0">
                <a:solidFill>
                  <a:srgbClr val="050E17"/>
                </a:solidFill>
                <a:effectLst/>
                <a:latin typeface="Roboto"/>
                <a:ea typeface="Roboto"/>
                <a:cs typeface="Roboto"/>
              </a:rPr>
              <a:t>D</a:t>
            </a:r>
            <a:r>
              <a:rPr lang="en-US" sz="1200" dirty="0">
                <a:latin typeface="Roboto"/>
                <a:ea typeface="Roboto"/>
                <a:cs typeface="Roboto"/>
              </a:rPr>
              <a:t>isplays the frequency of each value or             range of values in the dataset </a:t>
            </a:r>
            <a:endParaRPr sz="1200" dirty="0">
              <a:latin typeface="Roboto"/>
              <a:ea typeface="Roboto"/>
              <a:cs typeface="Roboto"/>
              <a:sym typeface="Roboto"/>
            </a:endParaRPr>
          </a:p>
        </p:txBody>
      </p:sp>
      <p:sp>
        <p:nvSpPr>
          <p:cNvPr id="172" name="Google Shape;172;p17"/>
          <p:cNvSpPr txBox="1"/>
          <p:nvPr/>
        </p:nvSpPr>
        <p:spPr>
          <a:xfrm>
            <a:off x="5485800" y="3003250"/>
            <a:ext cx="2972400" cy="252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Scatter plot </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73" name="Google Shape;173;p17"/>
          <p:cNvSpPr txBox="1"/>
          <p:nvPr/>
        </p:nvSpPr>
        <p:spPr>
          <a:xfrm>
            <a:off x="5020155" y="3237330"/>
            <a:ext cx="3710630" cy="436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Roboto"/>
                <a:ea typeface="Roboto"/>
                <a:cs typeface="Roboto"/>
                <a:sym typeface="Roboto"/>
              </a:rPr>
              <a:t>  Display of two numerical variables in which  each observation is described as point in the graph</a:t>
            </a:r>
            <a:endParaRPr sz="1200" dirty="0">
              <a:solidFill>
                <a:srgbClr val="000000"/>
              </a:solidFill>
              <a:latin typeface="Roboto"/>
              <a:ea typeface="Roboto"/>
              <a:cs typeface="Roboto"/>
              <a:sym typeface="Roboto"/>
            </a:endParaRPr>
          </a:p>
        </p:txBody>
      </p:sp>
      <p:sp>
        <p:nvSpPr>
          <p:cNvPr id="174" name="Google Shape;174;p17"/>
          <p:cNvSpPr txBox="1"/>
          <p:nvPr/>
        </p:nvSpPr>
        <p:spPr>
          <a:xfrm>
            <a:off x="685800" y="3856450"/>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5"/>
                </a:solidFill>
                <a:latin typeface="Fira Sans Extra Condensed"/>
                <a:ea typeface="Fira Sans Extra Condensed"/>
                <a:cs typeface="Fira Sans Extra Condensed"/>
                <a:sym typeface="Fira Sans Extra Condensed"/>
              </a:rPr>
              <a:t>Box plot </a:t>
            </a:r>
            <a:endParaRPr sz="1600" b="1" dirty="0">
              <a:solidFill>
                <a:schemeClr val="accent5"/>
              </a:solidFill>
              <a:latin typeface="Fira Sans Extra Condensed"/>
              <a:ea typeface="Fira Sans Extra Condensed"/>
              <a:cs typeface="Fira Sans Extra Condensed"/>
              <a:sym typeface="Fira Sans Extra Condensed"/>
            </a:endParaRPr>
          </a:p>
        </p:txBody>
      </p:sp>
      <p:sp>
        <p:nvSpPr>
          <p:cNvPr id="175" name="Google Shape;175;p17"/>
          <p:cNvSpPr txBox="1"/>
          <p:nvPr/>
        </p:nvSpPr>
        <p:spPr>
          <a:xfrm>
            <a:off x="457727" y="4158427"/>
            <a:ext cx="3801726"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000000"/>
                </a:solidFill>
                <a:latin typeface="Roboto"/>
                <a:ea typeface="Roboto"/>
                <a:cs typeface="Roboto"/>
                <a:sym typeface="Roboto"/>
              </a:rPr>
              <a:t>Useful for detecing outliers and checking variance.</a:t>
            </a:r>
            <a:endParaRPr sz="1200" dirty="0">
              <a:solidFill>
                <a:srgbClr val="000000"/>
              </a:solidFill>
              <a:latin typeface="Roboto"/>
              <a:ea typeface="Roboto"/>
              <a:cs typeface="Roboto"/>
              <a:sym typeface="Roboto"/>
            </a:endParaRPr>
          </a:p>
        </p:txBody>
      </p:sp>
      <p:grpSp>
        <p:nvGrpSpPr>
          <p:cNvPr id="176" name="Google Shape;176;p17"/>
          <p:cNvGrpSpPr/>
          <p:nvPr/>
        </p:nvGrpSpPr>
        <p:grpSpPr>
          <a:xfrm>
            <a:off x="4944496" y="2377602"/>
            <a:ext cx="219345" cy="227301"/>
            <a:chOff x="3357325" y="2093500"/>
            <a:chExt cx="311525" cy="322825"/>
          </a:xfrm>
        </p:grpSpPr>
        <p:sp>
          <p:nvSpPr>
            <p:cNvPr id="177" name="Google Shape;177;p1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8" name="Google Shape;178;p1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 name="Google Shape;179;p1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0" name="Google Shape;180;p17"/>
          <p:cNvGrpSpPr/>
          <p:nvPr/>
        </p:nvGrpSpPr>
        <p:grpSpPr>
          <a:xfrm>
            <a:off x="3920200" y="1456990"/>
            <a:ext cx="339253" cy="339253"/>
            <a:chOff x="1492675" y="2620775"/>
            <a:chExt cx="481825" cy="481825"/>
          </a:xfrm>
        </p:grpSpPr>
        <p:sp>
          <p:nvSpPr>
            <p:cNvPr id="181" name="Google Shape;181;p1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2" name="Google Shape;182;p1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3" name="Google Shape;183;p17"/>
          <p:cNvGrpSpPr/>
          <p:nvPr/>
        </p:nvGrpSpPr>
        <p:grpSpPr>
          <a:xfrm>
            <a:off x="4862792" y="3973506"/>
            <a:ext cx="382765" cy="367810"/>
            <a:chOff x="-62890750" y="3747425"/>
            <a:chExt cx="330825" cy="317900"/>
          </a:xfrm>
        </p:grpSpPr>
        <p:sp>
          <p:nvSpPr>
            <p:cNvPr id="184" name="Google Shape;184;p1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7"/>
          <p:cNvGrpSpPr/>
          <p:nvPr/>
        </p:nvGrpSpPr>
        <p:grpSpPr>
          <a:xfrm>
            <a:off x="3905737" y="3130628"/>
            <a:ext cx="368186" cy="366364"/>
            <a:chOff x="-63679950" y="3360375"/>
            <a:chExt cx="318225" cy="316650"/>
          </a:xfrm>
        </p:grpSpPr>
        <p:sp>
          <p:nvSpPr>
            <p:cNvPr id="199" name="Google Shape;199;p1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3306</Words>
  <Application>Microsoft Office PowerPoint</Application>
  <PresentationFormat>On-screen Show (16:9)</PresentationFormat>
  <Paragraphs>335</Paragraphs>
  <Slides>39</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Calibri</vt:lpstr>
      <vt:lpstr>-apple-system</vt:lpstr>
      <vt:lpstr>Fira Sans Extra Condensed SemiBold</vt:lpstr>
      <vt:lpstr>Bodoni MT</vt:lpstr>
      <vt:lpstr>Wingdings</vt:lpstr>
      <vt:lpstr>Times New Roman</vt:lpstr>
      <vt:lpstr>Calibri Light</vt:lpstr>
      <vt:lpstr>Fira Sans Extra Condensed</vt:lpstr>
      <vt:lpstr>Arial</vt:lpstr>
      <vt:lpstr>Roboto</vt:lpstr>
      <vt:lpstr>Big Data Infographics by Slidesgo</vt:lpstr>
      <vt:lpstr>Post Weaning    Diarrhea</vt:lpstr>
      <vt:lpstr>Team Members </vt:lpstr>
      <vt:lpstr>PowerPoint Presentation</vt:lpstr>
      <vt:lpstr>0.Data Reading</vt:lpstr>
      <vt:lpstr>1.Decriptive statistics</vt:lpstr>
      <vt:lpstr>1.Decriptive statistics</vt:lpstr>
      <vt:lpstr>1.Decriptive statistics</vt:lpstr>
      <vt:lpstr>1.Decriptive statistics</vt:lpstr>
      <vt:lpstr>2.Graphics</vt:lpstr>
      <vt:lpstr>2.Graphics</vt:lpstr>
      <vt:lpstr>2.Graphics</vt:lpstr>
      <vt:lpstr>2.Graphics</vt:lpstr>
      <vt:lpstr>2.Graphics</vt:lpstr>
      <vt:lpstr>2.Graphics</vt:lpstr>
      <vt:lpstr>2.Graphics</vt:lpstr>
      <vt:lpstr>2.Graphics</vt:lpstr>
      <vt:lpstr>3.Outliers</vt:lpstr>
      <vt:lpstr>4)Testing for normality/ homoscedasticity QQ-PLOT </vt:lpstr>
      <vt:lpstr>Shapiro Test </vt:lpstr>
      <vt:lpstr>homoscedasticity</vt:lpstr>
      <vt:lpstr>Statistical Inference </vt:lpstr>
      <vt:lpstr>Hypothesis testing</vt:lpstr>
      <vt:lpstr>1.Assuming normality and homoscedasticity </vt:lpstr>
      <vt:lpstr>  Assess whether the previous test assumptions have been met for the test(Normality)  </vt:lpstr>
      <vt:lpstr>  Assess whether the previous test assumptions have been met for the test (Normality)  </vt:lpstr>
      <vt:lpstr>  Assess whether the previous test assumptions have been met for the test(Normality)  </vt:lpstr>
      <vt:lpstr>Assess whether the previous test assumptions have been met for the test(homoscedasticity)  </vt:lpstr>
      <vt:lpstr>Assess whether the previous test assumptions have been met for the test(homoscedasticity)  </vt:lpstr>
      <vt:lpstr>Assess whether the previous test assumptions have been met for the test(homoscedasticity)  </vt:lpstr>
      <vt:lpstr>Assess whether the previous test assumptions have been met for the test(homoscedasticity)  </vt:lpstr>
      <vt:lpstr>Assess whether the previous test assumptions have been met for the test(homoscedasticity)  </vt:lpstr>
      <vt:lpstr>Assuming heteroscedasticity  </vt:lpstr>
      <vt:lpstr>Assuming heteroscedasticity  </vt:lpstr>
      <vt:lpstr>Assuming heteroscedasticity  </vt:lpstr>
      <vt:lpstr>Assess whether the previous test assumptions have been met for the test(heteroscedasticity)</vt:lpstr>
      <vt:lpstr>3) performing post-hoc testing </vt:lpstr>
      <vt:lpstr>3) performing post-hoc testing </vt:lpstr>
      <vt:lpstr>3) performing post-hoc testing </vt:lpstr>
      <vt:lpstr>3) performing post-hoc testing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 Weaning    Diarrhea</dc:title>
  <dc:creator>sarah mahmoud</dc:creator>
  <cp:lastModifiedBy>youmna</cp:lastModifiedBy>
  <cp:revision>12</cp:revision>
  <dcterms:modified xsi:type="dcterms:W3CDTF">2023-05-31T13:38:18Z</dcterms:modified>
</cp:coreProperties>
</file>